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300" r:id="rId2"/>
    <p:sldId id="281" r:id="rId3"/>
    <p:sldId id="293" r:id="rId4"/>
    <p:sldId id="302" r:id="rId5"/>
    <p:sldId id="294" r:id="rId6"/>
    <p:sldId id="295" r:id="rId7"/>
    <p:sldId id="303" r:id="rId8"/>
    <p:sldId id="304" r:id="rId9"/>
    <p:sldId id="305" r:id="rId10"/>
    <p:sldId id="306" r:id="rId11"/>
    <p:sldId id="296" r:id="rId12"/>
    <p:sldId id="307" r:id="rId13"/>
    <p:sldId id="313" r:id="rId14"/>
    <p:sldId id="311" r:id="rId15"/>
    <p:sldId id="297" r:id="rId16"/>
    <p:sldId id="315" r:id="rId17"/>
    <p:sldId id="316" r:id="rId18"/>
    <p:sldId id="317" r:id="rId19"/>
    <p:sldId id="318" r:id="rId20"/>
    <p:sldId id="319" r:id="rId21"/>
    <p:sldId id="320" r:id="rId22"/>
    <p:sldId id="298" r:id="rId23"/>
    <p:sldId id="321" r:id="rId24"/>
    <p:sldId id="329" r:id="rId25"/>
    <p:sldId id="322" r:id="rId26"/>
    <p:sldId id="323" r:id="rId27"/>
    <p:sldId id="324" r:id="rId28"/>
    <p:sldId id="325" r:id="rId29"/>
    <p:sldId id="330" r:id="rId30"/>
    <p:sldId id="327" r:id="rId31"/>
    <p:sldId id="328" r:id="rId32"/>
    <p:sldId id="331" r:id="rId33"/>
    <p:sldId id="332" r:id="rId34"/>
    <p:sldId id="299" r:id="rId35"/>
    <p:sldId id="277" r:id="rId3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659" autoAdjust="0"/>
  </p:normalViewPr>
  <p:slideViewPr>
    <p:cSldViewPr>
      <p:cViewPr>
        <p:scale>
          <a:sx n="80" d="100"/>
          <a:sy n="80" d="100"/>
        </p:scale>
        <p:origin x="-1074" y="-102"/>
      </p:cViewPr>
      <p:guideLst>
        <p:guide orient="horz" pos="1800"/>
        <p:guide pos="2880"/>
      </p:guideLst>
    </p:cSldViewPr>
  </p:slideViewPr>
  <p:outlineViewPr>
    <p:cViewPr>
      <p:scale>
        <a:sx n="33" d="100"/>
        <a:sy n="33" d="100"/>
      </p:scale>
      <p:origin x="0" y="28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06490-D61D-4DA7-A099-278D55E0C1DC}" type="doc">
      <dgm:prSet loTypeId="urn:microsoft.com/office/officeart/2005/8/layout/gear1" loCatId="cycle" qsTypeId="urn:microsoft.com/office/officeart/2005/8/quickstyle/simple1" qsCatId="simple" csTypeId="urn:microsoft.com/office/officeart/2005/8/colors/accent1_3" csCatId="accent1" phldr="1"/>
      <dgm:spPr/>
      <dgm:t>
        <a:bodyPr/>
        <a:lstStyle/>
        <a:p>
          <a:endParaRPr lang="zh-CN" altLang="en-US"/>
        </a:p>
      </dgm:t>
    </dgm:pt>
    <dgm:pt modelId="{EBC12DD0-2A48-4EBC-BBC3-9D2B382658CE}">
      <dgm:prSet phldrT="[文本]" custT="1"/>
      <dgm:spPr/>
      <dgm:t>
        <a:bodyPr/>
        <a:lstStyle/>
        <a:p>
          <a:r>
            <a:rPr lang="zh-CN" altLang="en-US" sz="1800" b="1" dirty="0" smtClean="0">
              <a:latin typeface="微软雅黑" pitchFamily="34" charset="-122"/>
              <a:ea typeface="微软雅黑" pitchFamily="34" charset="-122"/>
            </a:rPr>
            <a:t>校园找饭</a:t>
          </a:r>
          <a:endParaRPr lang="en-US" altLang="zh-CN" sz="1800" b="1" dirty="0" smtClean="0">
            <a:latin typeface="微软雅黑" pitchFamily="34" charset="-122"/>
            <a:ea typeface="微软雅黑" pitchFamily="34" charset="-122"/>
          </a:endParaRPr>
        </a:p>
        <a:p>
          <a:r>
            <a:rPr lang="zh-CN" altLang="en-US" sz="1800" b="1" dirty="0" smtClean="0">
              <a:latin typeface="微软雅黑" pitchFamily="34" charset="-122"/>
              <a:ea typeface="微软雅黑" pitchFamily="34" charset="-122"/>
            </a:rPr>
            <a:t>客户端</a:t>
          </a:r>
          <a:endParaRPr lang="zh-CN" altLang="en-US" sz="1800" b="1" dirty="0">
            <a:latin typeface="微软雅黑" pitchFamily="34" charset="-122"/>
            <a:ea typeface="微软雅黑" pitchFamily="34" charset="-122"/>
          </a:endParaRPr>
        </a:p>
      </dgm:t>
    </dgm:pt>
    <dgm:pt modelId="{80459380-EAA3-49F6-8809-83170E2F1E81}" type="parTrans" cxnId="{F1D5E32D-19E4-4801-8F37-EB03E100BCBB}">
      <dgm:prSet/>
      <dgm:spPr/>
      <dgm:t>
        <a:bodyPr/>
        <a:lstStyle/>
        <a:p>
          <a:endParaRPr lang="zh-CN" altLang="en-US"/>
        </a:p>
      </dgm:t>
    </dgm:pt>
    <dgm:pt modelId="{C1DA04D9-F75B-4B32-A775-29CBC097E70A}" type="sibTrans" cxnId="{F1D5E32D-19E4-4801-8F37-EB03E100BCBB}">
      <dgm:prSet/>
      <dgm:spPr/>
      <dgm:t>
        <a:bodyPr/>
        <a:lstStyle/>
        <a:p>
          <a:endParaRPr lang="zh-CN" altLang="en-US"/>
        </a:p>
      </dgm:t>
    </dgm:pt>
    <dgm:pt modelId="{402932E3-7615-4451-AC79-9D5EB07DBA7E}">
      <dgm:prSet phldrT="[文本]" custT="1"/>
      <dgm:spPr/>
      <dgm:t>
        <a:bodyPr/>
        <a:lstStyle/>
        <a:p>
          <a:r>
            <a:rPr lang="zh-CN" altLang="en-US" sz="1800" b="1" dirty="0" smtClean="0">
              <a:latin typeface="微软雅黑" pitchFamily="34" charset="-122"/>
              <a:ea typeface="微软雅黑" pitchFamily="34" charset="-122"/>
            </a:rPr>
            <a:t>消费者</a:t>
          </a:r>
          <a:endParaRPr lang="zh-CN" altLang="en-US" sz="1800" b="1" dirty="0">
            <a:latin typeface="微软雅黑" pitchFamily="34" charset="-122"/>
            <a:ea typeface="微软雅黑" pitchFamily="34" charset="-122"/>
          </a:endParaRPr>
        </a:p>
      </dgm:t>
    </dgm:pt>
    <dgm:pt modelId="{A1932382-2DBC-41FF-969D-8D5ED4D36816}" type="parTrans" cxnId="{A1FCFDE9-B52B-40EE-98B1-33AA27AB7AA2}">
      <dgm:prSet/>
      <dgm:spPr/>
      <dgm:t>
        <a:bodyPr/>
        <a:lstStyle/>
        <a:p>
          <a:endParaRPr lang="zh-CN" altLang="en-US"/>
        </a:p>
      </dgm:t>
    </dgm:pt>
    <dgm:pt modelId="{9B65DA2B-8B59-4760-8371-09793188E5F5}" type="sibTrans" cxnId="{A1FCFDE9-B52B-40EE-98B1-33AA27AB7AA2}">
      <dgm:prSet/>
      <dgm:spPr/>
      <dgm:t>
        <a:bodyPr/>
        <a:lstStyle/>
        <a:p>
          <a:endParaRPr lang="zh-CN" altLang="en-US"/>
        </a:p>
      </dgm:t>
    </dgm:pt>
    <dgm:pt modelId="{9D6EA057-4CC9-4E29-AB67-BD83AFBECEB8}">
      <dgm:prSet phldrT="[文本]" custT="1"/>
      <dgm:spPr/>
      <dgm:t>
        <a:bodyPr/>
        <a:lstStyle/>
        <a:p>
          <a:r>
            <a:rPr lang="zh-CN" altLang="en-US" sz="1800" b="1" smtClean="0">
              <a:latin typeface="微软雅黑" pitchFamily="34" charset="-122"/>
              <a:ea typeface="微软雅黑" pitchFamily="34" charset="-122"/>
            </a:rPr>
            <a:t>商户</a:t>
          </a:r>
          <a:endParaRPr lang="zh-CN" altLang="en-US" sz="1800" b="1" dirty="0">
            <a:latin typeface="微软雅黑" pitchFamily="34" charset="-122"/>
            <a:ea typeface="微软雅黑" pitchFamily="34" charset="-122"/>
          </a:endParaRPr>
        </a:p>
      </dgm:t>
    </dgm:pt>
    <dgm:pt modelId="{CE11C9A8-3A01-4003-93A5-F94B9B6B9B92}" type="sibTrans" cxnId="{0BAA4F36-C8E5-4472-9AF2-7E349A39B204}">
      <dgm:prSet/>
      <dgm:spPr/>
      <dgm:t>
        <a:bodyPr/>
        <a:lstStyle/>
        <a:p>
          <a:endParaRPr lang="zh-CN" altLang="en-US"/>
        </a:p>
      </dgm:t>
    </dgm:pt>
    <dgm:pt modelId="{DAADEA60-35F7-42C5-818E-72020E316286}" type="parTrans" cxnId="{0BAA4F36-C8E5-4472-9AF2-7E349A39B204}">
      <dgm:prSet/>
      <dgm:spPr/>
      <dgm:t>
        <a:bodyPr/>
        <a:lstStyle/>
        <a:p>
          <a:endParaRPr lang="zh-CN" altLang="en-US"/>
        </a:p>
      </dgm:t>
    </dgm:pt>
    <dgm:pt modelId="{9636F7D5-E0E8-4E83-B67C-E0C67E5E4E3D}" type="pres">
      <dgm:prSet presAssocID="{EDF06490-D61D-4DA7-A099-278D55E0C1DC}" presName="composite" presStyleCnt="0">
        <dgm:presLayoutVars>
          <dgm:chMax val="3"/>
          <dgm:animLvl val="lvl"/>
          <dgm:resizeHandles val="exact"/>
        </dgm:presLayoutVars>
      </dgm:prSet>
      <dgm:spPr/>
      <dgm:t>
        <a:bodyPr/>
        <a:lstStyle/>
        <a:p>
          <a:endParaRPr lang="zh-CN" altLang="en-US"/>
        </a:p>
      </dgm:t>
    </dgm:pt>
    <dgm:pt modelId="{AF1E368A-229D-443D-9B8E-F7EDA8A3D6FD}" type="pres">
      <dgm:prSet presAssocID="{EBC12DD0-2A48-4EBC-BBC3-9D2B382658CE}" presName="gear1" presStyleLbl="node1" presStyleIdx="0" presStyleCnt="3">
        <dgm:presLayoutVars>
          <dgm:chMax val="1"/>
          <dgm:bulletEnabled val="1"/>
        </dgm:presLayoutVars>
      </dgm:prSet>
      <dgm:spPr/>
      <dgm:t>
        <a:bodyPr/>
        <a:lstStyle/>
        <a:p>
          <a:endParaRPr lang="zh-CN" altLang="en-US"/>
        </a:p>
      </dgm:t>
    </dgm:pt>
    <dgm:pt modelId="{F2C6C202-666A-44E8-91B6-222ABFC35068}" type="pres">
      <dgm:prSet presAssocID="{EBC12DD0-2A48-4EBC-BBC3-9D2B382658CE}" presName="gear1srcNode" presStyleLbl="node1" presStyleIdx="0" presStyleCnt="3"/>
      <dgm:spPr/>
      <dgm:t>
        <a:bodyPr/>
        <a:lstStyle/>
        <a:p>
          <a:endParaRPr lang="zh-CN" altLang="en-US"/>
        </a:p>
      </dgm:t>
    </dgm:pt>
    <dgm:pt modelId="{F9F9A92C-D745-49CF-9B57-9039D8713894}" type="pres">
      <dgm:prSet presAssocID="{EBC12DD0-2A48-4EBC-BBC3-9D2B382658CE}" presName="gear1dstNode" presStyleLbl="node1" presStyleIdx="0" presStyleCnt="3"/>
      <dgm:spPr/>
      <dgm:t>
        <a:bodyPr/>
        <a:lstStyle/>
        <a:p>
          <a:endParaRPr lang="zh-CN" altLang="en-US"/>
        </a:p>
      </dgm:t>
    </dgm:pt>
    <dgm:pt modelId="{CA311B2D-B12B-4BD9-B462-0EEDD95F68A4}" type="pres">
      <dgm:prSet presAssocID="{402932E3-7615-4451-AC79-9D5EB07DBA7E}" presName="gear2" presStyleLbl="node1" presStyleIdx="1" presStyleCnt="3">
        <dgm:presLayoutVars>
          <dgm:chMax val="1"/>
          <dgm:bulletEnabled val="1"/>
        </dgm:presLayoutVars>
      </dgm:prSet>
      <dgm:spPr/>
      <dgm:t>
        <a:bodyPr/>
        <a:lstStyle/>
        <a:p>
          <a:endParaRPr lang="zh-CN" altLang="en-US"/>
        </a:p>
      </dgm:t>
    </dgm:pt>
    <dgm:pt modelId="{9E7B610F-9B08-4590-8610-1133048C3385}" type="pres">
      <dgm:prSet presAssocID="{402932E3-7615-4451-AC79-9D5EB07DBA7E}" presName="gear2srcNode" presStyleLbl="node1" presStyleIdx="1" presStyleCnt="3"/>
      <dgm:spPr/>
      <dgm:t>
        <a:bodyPr/>
        <a:lstStyle/>
        <a:p>
          <a:endParaRPr lang="zh-CN" altLang="en-US"/>
        </a:p>
      </dgm:t>
    </dgm:pt>
    <dgm:pt modelId="{F66F1E69-F098-4620-B225-EC8C1A77682B}" type="pres">
      <dgm:prSet presAssocID="{402932E3-7615-4451-AC79-9D5EB07DBA7E}" presName="gear2dstNode" presStyleLbl="node1" presStyleIdx="1" presStyleCnt="3"/>
      <dgm:spPr/>
      <dgm:t>
        <a:bodyPr/>
        <a:lstStyle/>
        <a:p>
          <a:endParaRPr lang="zh-CN" altLang="en-US"/>
        </a:p>
      </dgm:t>
    </dgm:pt>
    <dgm:pt modelId="{0BB8B1FC-573E-4F1C-B0E4-41830A127A22}" type="pres">
      <dgm:prSet presAssocID="{9D6EA057-4CC9-4E29-AB67-BD83AFBECEB8}" presName="gear3" presStyleLbl="node1" presStyleIdx="2" presStyleCnt="3"/>
      <dgm:spPr/>
      <dgm:t>
        <a:bodyPr/>
        <a:lstStyle/>
        <a:p>
          <a:endParaRPr lang="zh-CN" altLang="en-US"/>
        </a:p>
      </dgm:t>
    </dgm:pt>
    <dgm:pt modelId="{417C5321-35D6-4F34-A4F8-AFE8F6F27E4B}" type="pres">
      <dgm:prSet presAssocID="{9D6EA057-4CC9-4E29-AB67-BD83AFBECEB8}" presName="gear3tx" presStyleLbl="node1" presStyleIdx="2" presStyleCnt="3">
        <dgm:presLayoutVars>
          <dgm:chMax val="1"/>
          <dgm:bulletEnabled val="1"/>
        </dgm:presLayoutVars>
      </dgm:prSet>
      <dgm:spPr/>
      <dgm:t>
        <a:bodyPr/>
        <a:lstStyle/>
        <a:p>
          <a:endParaRPr lang="zh-CN" altLang="en-US"/>
        </a:p>
      </dgm:t>
    </dgm:pt>
    <dgm:pt modelId="{0A1736C7-7A6D-4315-9679-DEB1B39A6FA6}" type="pres">
      <dgm:prSet presAssocID="{9D6EA057-4CC9-4E29-AB67-BD83AFBECEB8}" presName="gear3srcNode" presStyleLbl="node1" presStyleIdx="2" presStyleCnt="3"/>
      <dgm:spPr/>
      <dgm:t>
        <a:bodyPr/>
        <a:lstStyle/>
        <a:p>
          <a:endParaRPr lang="zh-CN" altLang="en-US"/>
        </a:p>
      </dgm:t>
    </dgm:pt>
    <dgm:pt modelId="{CB6C346D-9FAD-4FDB-A196-D48511E25AD9}" type="pres">
      <dgm:prSet presAssocID="{9D6EA057-4CC9-4E29-AB67-BD83AFBECEB8}" presName="gear3dstNode" presStyleLbl="node1" presStyleIdx="2" presStyleCnt="3"/>
      <dgm:spPr/>
      <dgm:t>
        <a:bodyPr/>
        <a:lstStyle/>
        <a:p>
          <a:endParaRPr lang="zh-CN" altLang="en-US"/>
        </a:p>
      </dgm:t>
    </dgm:pt>
    <dgm:pt modelId="{6F996EFD-6AEE-40DE-813E-DF04D1170C2E}" type="pres">
      <dgm:prSet presAssocID="{C1DA04D9-F75B-4B32-A775-29CBC097E70A}" presName="connector1" presStyleLbl="sibTrans2D1" presStyleIdx="0" presStyleCnt="3"/>
      <dgm:spPr/>
      <dgm:t>
        <a:bodyPr/>
        <a:lstStyle/>
        <a:p>
          <a:endParaRPr lang="zh-CN" altLang="en-US"/>
        </a:p>
      </dgm:t>
    </dgm:pt>
    <dgm:pt modelId="{09B3FF34-2A92-4A28-8889-831FE2098B66}" type="pres">
      <dgm:prSet presAssocID="{9B65DA2B-8B59-4760-8371-09793188E5F5}" presName="connector2" presStyleLbl="sibTrans2D1" presStyleIdx="1" presStyleCnt="3"/>
      <dgm:spPr/>
      <dgm:t>
        <a:bodyPr/>
        <a:lstStyle/>
        <a:p>
          <a:endParaRPr lang="zh-CN" altLang="en-US"/>
        </a:p>
      </dgm:t>
    </dgm:pt>
    <dgm:pt modelId="{29B8E023-FF1C-4923-9FDC-934AB6244C74}" type="pres">
      <dgm:prSet presAssocID="{CE11C9A8-3A01-4003-93A5-F94B9B6B9B92}" presName="connector3" presStyleLbl="sibTrans2D1" presStyleIdx="2" presStyleCnt="3"/>
      <dgm:spPr/>
      <dgm:t>
        <a:bodyPr/>
        <a:lstStyle/>
        <a:p>
          <a:endParaRPr lang="zh-CN" altLang="en-US"/>
        </a:p>
      </dgm:t>
    </dgm:pt>
  </dgm:ptLst>
  <dgm:cxnLst>
    <dgm:cxn modelId="{3C37A9A9-CAA1-4970-B478-426DE492FDA2}" type="presOf" srcId="{9B65DA2B-8B59-4760-8371-09793188E5F5}" destId="{09B3FF34-2A92-4A28-8889-831FE2098B66}" srcOrd="0" destOrd="0" presId="urn:microsoft.com/office/officeart/2005/8/layout/gear1"/>
    <dgm:cxn modelId="{A1FCFDE9-B52B-40EE-98B1-33AA27AB7AA2}" srcId="{EDF06490-D61D-4DA7-A099-278D55E0C1DC}" destId="{402932E3-7615-4451-AC79-9D5EB07DBA7E}" srcOrd="1" destOrd="0" parTransId="{A1932382-2DBC-41FF-969D-8D5ED4D36816}" sibTransId="{9B65DA2B-8B59-4760-8371-09793188E5F5}"/>
    <dgm:cxn modelId="{FA3AAB60-5851-4301-9378-CEF31AB3A1BC}" type="presOf" srcId="{EBC12DD0-2A48-4EBC-BBC3-9D2B382658CE}" destId="{AF1E368A-229D-443D-9B8E-F7EDA8A3D6FD}" srcOrd="0" destOrd="0" presId="urn:microsoft.com/office/officeart/2005/8/layout/gear1"/>
    <dgm:cxn modelId="{849BFD04-1E32-4D4A-83D0-AEA079194C69}" type="presOf" srcId="{402932E3-7615-4451-AC79-9D5EB07DBA7E}" destId="{9E7B610F-9B08-4590-8610-1133048C3385}" srcOrd="1" destOrd="0" presId="urn:microsoft.com/office/officeart/2005/8/layout/gear1"/>
    <dgm:cxn modelId="{6C274551-70B0-411A-94F5-4E30F768A1D3}" type="presOf" srcId="{EDF06490-D61D-4DA7-A099-278D55E0C1DC}" destId="{9636F7D5-E0E8-4E83-B67C-E0C67E5E4E3D}" srcOrd="0" destOrd="0" presId="urn:microsoft.com/office/officeart/2005/8/layout/gear1"/>
    <dgm:cxn modelId="{CF74C93A-ECA3-487E-BEF6-F75D3009CF42}" type="presOf" srcId="{402932E3-7615-4451-AC79-9D5EB07DBA7E}" destId="{F66F1E69-F098-4620-B225-EC8C1A77682B}" srcOrd="2" destOrd="0" presId="urn:microsoft.com/office/officeart/2005/8/layout/gear1"/>
    <dgm:cxn modelId="{0BAA4F36-C8E5-4472-9AF2-7E349A39B204}" srcId="{EDF06490-D61D-4DA7-A099-278D55E0C1DC}" destId="{9D6EA057-4CC9-4E29-AB67-BD83AFBECEB8}" srcOrd="2" destOrd="0" parTransId="{DAADEA60-35F7-42C5-818E-72020E316286}" sibTransId="{CE11C9A8-3A01-4003-93A5-F94B9B6B9B92}"/>
    <dgm:cxn modelId="{F43F9F91-C88A-4FDD-94FC-3A31D2D6C1F4}" type="presOf" srcId="{C1DA04D9-F75B-4B32-A775-29CBC097E70A}" destId="{6F996EFD-6AEE-40DE-813E-DF04D1170C2E}" srcOrd="0" destOrd="0" presId="urn:microsoft.com/office/officeart/2005/8/layout/gear1"/>
    <dgm:cxn modelId="{F1D5E32D-19E4-4801-8F37-EB03E100BCBB}" srcId="{EDF06490-D61D-4DA7-A099-278D55E0C1DC}" destId="{EBC12DD0-2A48-4EBC-BBC3-9D2B382658CE}" srcOrd="0" destOrd="0" parTransId="{80459380-EAA3-49F6-8809-83170E2F1E81}" sibTransId="{C1DA04D9-F75B-4B32-A775-29CBC097E70A}"/>
    <dgm:cxn modelId="{17016061-0353-4FE2-ABEA-983C3F7AC6A6}" type="presOf" srcId="{9D6EA057-4CC9-4E29-AB67-BD83AFBECEB8}" destId="{CB6C346D-9FAD-4FDB-A196-D48511E25AD9}" srcOrd="3" destOrd="0" presId="urn:microsoft.com/office/officeart/2005/8/layout/gear1"/>
    <dgm:cxn modelId="{64BDFA92-75F3-4655-9FC1-44B8FD138D66}" type="presOf" srcId="{9D6EA057-4CC9-4E29-AB67-BD83AFBECEB8}" destId="{0BB8B1FC-573E-4F1C-B0E4-41830A127A22}" srcOrd="0" destOrd="0" presId="urn:microsoft.com/office/officeart/2005/8/layout/gear1"/>
    <dgm:cxn modelId="{2D667C94-BD99-4574-B41D-0182BB0DB2D8}" type="presOf" srcId="{9D6EA057-4CC9-4E29-AB67-BD83AFBECEB8}" destId="{417C5321-35D6-4F34-A4F8-AFE8F6F27E4B}" srcOrd="1" destOrd="0" presId="urn:microsoft.com/office/officeart/2005/8/layout/gear1"/>
    <dgm:cxn modelId="{394799FF-945F-4727-86BF-8214300B1C13}" type="presOf" srcId="{CE11C9A8-3A01-4003-93A5-F94B9B6B9B92}" destId="{29B8E023-FF1C-4923-9FDC-934AB6244C74}" srcOrd="0" destOrd="0" presId="urn:microsoft.com/office/officeart/2005/8/layout/gear1"/>
    <dgm:cxn modelId="{F9CB80B8-866C-4C54-8258-0F0160B0483E}" type="presOf" srcId="{EBC12DD0-2A48-4EBC-BBC3-9D2B382658CE}" destId="{F9F9A92C-D745-49CF-9B57-9039D8713894}" srcOrd="2" destOrd="0" presId="urn:microsoft.com/office/officeart/2005/8/layout/gear1"/>
    <dgm:cxn modelId="{0DEABC62-78BE-4FD2-B779-8F64103AAFA5}" type="presOf" srcId="{9D6EA057-4CC9-4E29-AB67-BD83AFBECEB8}" destId="{0A1736C7-7A6D-4315-9679-DEB1B39A6FA6}" srcOrd="2" destOrd="0" presId="urn:microsoft.com/office/officeart/2005/8/layout/gear1"/>
    <dgm:cxn modelId="{09C1D23C-07B9-44AA-9012-9991CDB7FF43}" type="presOf" srcId="{402932E3-7615-4451-AC79-9D5EB07DBA7E}" destId="{CA311B2D-B12B-4BD9-B462-0EEDD95F68A4}" srcOrd="0" destOrd="0" presId="urn:microsoft.com/office/officeart/2005/8/layout/gear1"/>
    <dgm:cxn modelId="{29800780-631A-47EF-A821-8F5316001555}" type="presOf" srcId="{EBC12DD0-2A48-4EBC-BBC3-9D2B382658CE}" destId="{F2C6C202-666A-44E8-91B6-222ABFC35068}" srcOrd="1" destOrd="0" presId="urn:microsoft.com/office/officeart/2005/8/layout/gear1"/>
    <dgm:cxn modelId="{C89858B1-438A-4EF4-A8B0-0C4FB8F0D234}" type="presParOf" srcId="{9636F7D5-E0E8-4E83-B67C-E0C67E5E4E3D}" destId="{AF1E368A-229D-443D-9B8E-F7EDA8A3D6FD}" srcOrd="0" destOrd="0" presId="urn:microsoft.com/office/officeart/2005/8/layout/gear1"/>
    <dgm:cxn modelId="{8F708FDD-BAB9-4B92-9A4B-EAEA3BC1F76B}" type="presParOf" srcId="{9636F7D5-E0E8-4E83-B67C-E0C67E5E4E3D}" destId="{F2C6C202-666A-44E8-91B6-222ABFC35068}" srcOrd="1" destOrd="0" presId="urn:microsoft.com/office/officeart/2005/8/layout/gear1"/>
    <dgm:cxn modelId="{E6A7D7D5-3790-493A-9342-0D0E269A3726}" type="presParOf" srcId="{9636F7D5-E0E8-4E83-B67C-E0C67E5E4E3D}" destId="{F9F9A92C-D745-49CF-9B57-9039D8713894}" srcOrd="2" destOrd="0" presId="urn:microsoft.com/office/officeart/2005/8/layout/gear1"/>
    <dgm:cxn modelId="{C2C99B0A-E3B2-4097-BAF2-0A8A7F3E5F34}" type="presParOf" srcId="{9636F7D5-E0E8-4E83-B67C-E0C67E5E4E3D}" destId="{CA311B2D-B12B-4BD9-B462-0EEDD95F68A4}" srcOrd="3" destOrd="0" presId="urn:microsoft.com/office/officeart/2005/8/layout/gear1"/>
    <dgm:cxn modelId="{B3AF4523-F7EC-41CC-97D6-11C0B0E7FB2F}" type="presParOf" srcId="{9636F7D5-E0E8-4E83-B67C-E0C67E5E4E3D}" destId="{9E7B610F-9B08-4590-8610-1133048C3385}" srcOrd="4" destOrd="0" presId="urn:microsoft.com/office/officeart/2005/8/layout/gear1"/>
    <dgm:cxn modelId="{9B5EB92B-C0F1-4E2D-8A96-26B9A80BA743}" type="presParOf" srcId="{9636F7D5-E0E8-4E83-B67C-E0C67E5E4E3D}" destId="{F66F1E69-F098-4620-B225-EC8C1A77682B}" srcOrd="5" destOrd="0" presId="urn:microsoft.com/office/officeart/2005/8/layout/gear1"/>
    <dgm:cxn modelId="{2DE5AD29-389E-4ED6-8BEE-7C2B16A22F3E}" type="presParOf" srcId="{9636F7D5-E0E8-4E83-B67C-E0C67E5E4E3D}" destId="{0BB8B1FC-573E-4F1C-B0E4-41830A127A22}" srcOrd="6" destOrd="0" presId="urn:microsoft.com/office/officeart/2005/8/layout/gear1"/>
    <dgm:cxn modelId="{9FFAFBEF-1918-4442-BE95-59B324BFF1ED}" type="presParOf" srcId="{9636F7D5-E0E8-4E83-B67C-E0C67E5E4E3D}" destId="{417C5321-35D6-4F34-A4F8-AFE8F6F27E4B}" srcOrd="7" destOrd="0" presId="urn:microsoft.com/office/officeart/2005/8/layout/gear1"/>
    <dgm:cxn modelId="{5D44BA39-49B1-45B6-91F1-B51477353A12}" type="presParOf" srcId="{9636F7D5-E0E8-4E83-B67C-E0C67E5E4E3D}" destId="{0A1736C7-7A6D-4315-9679-DEB1B39A6FA6}" srcOrd="8" destOrd="0" presId="urn:microsoft.com/office/officeart/2005/8/layout/gear1"/>
    <dgm:cxn modelId="{1F1FBC76-9E18-4730-9E45-C02E0CB6934F}" type="presParOf" srcId="{9636F7D5-E0E8-4E83-B67C-E0C67E5E4E3D}" destId="{CB6C346D-9FAD-4FDB-A196-D48511E25AD9}" srcOrd="9" destOrd="0" presId="urn:microsoft.com/office/officeart/2005/8/layout/gear1"/>
    <dgm:cxn modelId="{3E0C872A-7558-4D5A-8019-2B72370B3912}" type="presParOf" srcId="{9636F7D5-E0E8-4E83-B67C-E0C67E5E4E3D}" destId="{6F996EFD-6AEE-40DE-813E-DF04D1170C2E}" srcOrd="10" destOrd="0" presId="urn:microsoft.com/office/officeart/2005/8/layout/gear1"/>
    <dgm:cxn modelId="{258EBD83-2ACA-484A-83F9-BB284876A4AB}" type="presParOf" srcId="{9636F7D5-E0E8-4E83-B67C-E0C67E5E4E3D}" destId="{09B3FF34-2A92-4A28-8889-831FE2098B66}" srcOrd="11" destOrd="0" presId="urn:microsoft.com/office/officeart/2005/8/layout/gear1"/>
    <dgm:cxn modelId="{4D3DC164-AFEA-47B1-A933-4F8FA9EF6D4B}" type="presParOf" srcId="{9636F7D5-E0E8-4E83-B67C-E0C67E5E4E3D}" destId="{29B8E023-FF1C-4923-9FDC-934AB6244C7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E368A-229D-443D-9B8E-F7EDA8A3D6FD}">
      <dsp:nvSpPr>
        <dsp:cNvPr id="0" name=""/>
        <dsp:cNvSpPr/>
      </dsp:nvSpPr>
      <dsp:spPr>
        <a:xfrm>
          <a:off x="2435931" y="1620180"/>
          <a:ext cx="1980220" cy="1980220"/>
        </a:xfrm>
        <a:prstGeom prst="gear9">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校园找饭</a:t>
          </a:r>
          <a:endParaRPr lang="en-US" altLang="zh-CN" sz="1800" b="1" kern="1200" dirty="0" smtClean="0">
            <a:latin typeface="微软雅黑" pitchFamily="34" charset="-122"/>
            <a:ea typeface="微软雅黑" pitchFamily="34" charset="-122"/>
          </a:endParaRPr>
        </a:p>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客户端</a:t>
          </a:r>
          <a:endParaRPr lang="zh-CN" altLang="en-US" sz="1800" b="1" kern="1200" dirty="0">
            <a:latin typeface="微软雅黑" pitchFamily="34" charset="-122"/>
            <a:ea typeface="微软雅黑" pitchFamily="34" charset="-122"/>
          </a:endParaRPr>
        </a:p>
      </dsp:txBody>
      <dsp:txXfrm>
        <a:off x="2834043" y="2084037"/>
        <a:ext cx="1183996" cy="1017874"/>
      </dsp:txXfrm>
    </dsp:sp>
    <dsp:sp modelId="{CA311B2D-B12B-4BD9-B462-0EEDD95F68A4}">
      <dsp:nvSpPr>
        <dsp:cNvPr id="0" name=""/>
        <dsp:cNvSpPr/>
      </dsp:nvSpPr>
      <dsp:spPr>
        <a:xfrm>
          <a:off x="1283804" y="1152128"/>
          <a:ext cx="1440160" cy="1440160"/>
        </a:xfrm>
        <a:prstGeom prst="gear6">
          <a:avLst/>
        </a:prstGeom>
        <a:solidFill>
          <a:schemeClr val="accent1">
            <a:shade val="80000"/>
            <a:hueOff val="153123"/>
            <a:satOff val="-2196"/>
            <a:lumOff val="128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消费者</a:t>
          </a:r>
          <a:endParaRPr lang="zh-CN" altLang="en-US" sz="1800" b="1" kern="1200" dirty="0">
            <a:latin typeface="微软雅黑" pitchFamily="34" charset="-122"/>
            <a:ea typeface="微软雅黑" pitchFamily="34" charset="-122"/>
          </a:endParaRPr>
        </a:p>
      </dsp:txBody>
      <dsp:txXfrm>
        <a:off x="1646369" y="1516884"/>
        <a:ext cx="715030" cy="710648"/>
      </dsp:txXfrm>
    </dsp:sp>
    <dsp:sp modelId="{0BB8B1FC-573E-4F1C-B0E4-41830A127A22}">
      <dsp:nvSpPr>
        <dsp:cNvPr id="0" name=""/>
        <dsp:cNvSpPr/>
      </dsp:nvSpPr>
      <dsp:spPr>
        <a:xfrm rot="20700000">
          <a:off x="2090440" y="158564"/>
          <a:ext cx="1411062" cy="1411062"/>
        </a:xfrm>
        <a:prstGeom prst="gear6">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itchFamily="34" charset="-122"/>
              <a:ea typeface="微软雅黑" pitchFamily="34" charset="-122"/>
            </a:rPr>
            <a:t>商户</a:t>
          </a:r>
          <a:endParaRPr lang="zh-CN" altLang="en-US" sz="1800" b="1" kern="1200" dirty="0">
            <a:latin typeface="微软雅黑" pitchFamily="34" charset="-122"/>
            <a:ea typeface="微软雅黑" pitchFamily="34" charset="-122"/>
          </a:endParaRPr>
        </a:p>
      </dsp:txBody>
      <dsp:txXfrm rot="-20700000">
        <a:off x="2399928" y="468052"/>
        <a:ext cx="792088" cy="792088"/>
      </dsp:txXfrm>
    </dsp:sp>
    <dsp:sp modelId="{6F996EFD-6AEE-40DE-813E-DF04D1170C2E}">
      <dsp:nvSpPr>
        <dsp:cNvPr id="0" name=""/>
        <dsp:cNvSpPr/>
      </dsp:nvSpPr>
      <dsp:spPr>
        <a:xfrm>
          <a:off x="2277256" y="1324996"/>
          <a:ext cx="2534681" cy="2534681"/>
        </a:xfrm>
        <a:prstGeom prst="circularArrow">
          <a:avLst>
            <a:gd name="adj1" fmla="val 4687"/>
            <a:gd name="adj2" fmla="val 299029"/>
            <a:gd name="adj3" fmla="val 2500248"/>
            <a:gd name="adj4" fmla="val 15896002"/>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B3FF34-2A92-4A28-8889-831FE2098B66}">
      <dsp:nvSpPr>
        <dsp:cNvPr id="0" name=""/>
        <dsp:cNvSpPr/>
      </dsp:nvSpPr>
      <dsp:spPr>
        <a:xfrm>
          <a:off x="1028754" y="836023"/>
          <a:ext cx="1841604" cy="1841604"/>
        </a:xfrm>
        <a:prstGeom prst="leftCircularArrow">
          <a:avLst>
            <a:gd name="adj1" fmla="val 6452"/>
            <a:gd name="adj2" fmla="val 429999"/>
            <a:gd name="adj3" fmla="val 10489124"/>
            <a:gd name="adj4" fmla="val 14837806"/>
            <a:gd name="adj5" fmla="val 7527"/>
          </a:avLst>
        </a:prstGeom>
        <a:solidFill>
          <a:schemeClr val="accent1">
            <a:shade val="90000"/>
            <a:hueOff val="153150"/>
            <a:satOff val="-2127"/>
            <a:lumOff val="114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B8E023-FF1C-4923-9FDC-934AB6244C74}">
      <dsp:nvSpPr>
        <dsp:cNvPr id="0" name=""/>
        <dsp:cNvSpPr/>
      </dsp:nvSpPr>
      <dsp:spPr>
        <a:xfrm>
          <a:off x="1764047" y="-147962"/>
          <a:ext cx="1985620" cy="1985620"/>
        </a:xfrm>
        <a:prstGeom prst="circularArrow">
          <a:avLst>
            <a:gd name="adj1" fmla="val 5984"/>
            <a:gd name="adj2" fmla="val 394124"/>
            <a:gd name="adj3" fmla="val 13313824"/>
            <a:gd name="adj4" fmla="val 10508221"/>
            <a:gd name="adj5" fmla="val 6981"/>
          </a:avLst>
        </a:prstGeom>
        <a:solidFill>
          <a:schemeClr val="accent1">
            <a:shade val="90000"/>
            <a:hueOff val="306300"/>
            <a:satOff val="-4255"/>
            <a:lumOff val="2295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89651E-A03B-4C79-BA89-2B45EC89EC0F}" type="datetimeFigureOut">
              <a:rPr lang="zh-CN" altLang="en-US" smtClean="0"/>
              <a:t>2013/9/17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E9BD07-1433-4B00-9373-571822BEAB1A}" type="slidenum">
              <a:rPr lang="zh-CN" altLang="en-US" smtClean="0"/>
              <a:t>‹#›</a:t>
            </a:fld>
            <a:endParaRPr lang="zh-CN" altLang="en-US"/>
          </a:p>
        </p:txBody>
      </p:sp>
    </p:spTree>
    <p:extLst>
      <p:ext uri="{BB962C8B-B14F-4D97-AF65-F5344CB8AC3E}">
        <p14:creationId xmlns:p14="http://schemas.microsoft.com/office/powerpoint/2010/main" val="1863886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0DC2CE-6891-455D-BC63-E4D00C99932F}" type="datetimeFigureOut">
              <a:rPr lang="zh-CN" altLang="en-US" smtClean="0"/>
              <a:t>2013/9/17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988749-F477-4671-83F4-C29B6F4D94C9}" type="slidenum">
              <a:rPr lang="zh-CN" altLang="en-US" smtClean="0"/>
              <a:t>‹#›</a:t>
            </a:fld>
            <a:endParaRPr lang="zh-CN" altLang="en-US"/>
          </a:p>
        </p:txBody>
      </p:sp>
    </p:spTree>
    <p:extLst>
      <p:ext uri="{BB962C8B-B14F-4D97-AF65-F5344CB8AC3E}">
        <p14:creationId xmlns:p14="http://schemas.microsoft.com/office/powerpoint/2010/main" val="17627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988749-F477-4671-83F4-C29B6F4D94C9}" type="slidenum">
              <a:rPr lang="zh-CN" altLang="en-US" smtClean="0"/>
              <a:t>2</a:t>
            </a:fld>
            <a:endParaRPr lang="zh-CN" altLang="en-US"/>
          </a:p>
        </p:txBody>
      </p:sp>
    </p:spTree>
    <p:extLst>
      <p:ext uri="{BB962C8B-B14F-4D97-AF65-F5344CB8AC3E}">
        <p14:creationId xmlns:p14="http://schemas.microsoft.com/office/powerpoint/2010/main" val="79414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4" descr="Phones_HD_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4999"/>
          </a:xfrm>
          <a:prstGeom prst="rect">
            <a:avLst/>
          </a:prstGeom>
        </p:spPr>
      </p:pic>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598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Picture 4" descr="Phones_HD_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4999"/>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2013/9/17</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2"/>
          <p:cNvSpPr txBox="1">
            <a:spLocks noChangeArrowheads="1"/>
          </p:cNvSpPr>
          <p:nvPr/>
        </p:nvSpPr>
        <p:spPr bwMode="auto">
          <a:xfrm>
            <a:off x="1820606" y="2390065"/>
            <a:ext cx="1855637" cy="934871"/>
          </a:xfrm>
          <a:prstGeom prst="rect">
            <a:avLst/>
          </a:prstGeom>
          <a:solidFill>
            <a:schemeClr val="bg1">
              <a:lumMod val="85000"/>
            </a:schemeClr>
          </a:solidFill>
          <a:ln>
            <a:noFill/>
          </a:ln>
          <a:extLst/>
        </p:spPr>
        <p:txBody>
          <a:bodyPr wrap="none" lIns="102870" tIns="51435" rIns="102870" bIns="51435">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en-US" altLang="zh-CN" sz="5400" dirty="0" smtClean="0">
                <a:solidFill>
                  <a:srgbClr val="008FFA"/>
                </a:solidFill>
                <a:latin typeface="Impact" pitchFamily="34" charset="0"/>
              </a:rPr>
              <a:t>Bingo</a:t>
            </a:r>
            <a:endParaRPr lang="zh-CN" altLang="en-US" sz="5400" dirty="0">
              <a:solidFill>
                <a:srgbClr val="008FFA"/>
              </a:solidFill>
              <a:latin typeface="Impact" pitchFamily="34" charset="0"/>
            </a:endParaRPr>
          </a:p>
        </p:txBody>
      </p:sp>
      <p:sp>
        <p:nvSpPr>
          <p:cNvPr id="2" name="矩形 1"/>
          <p:cNvSpPr/>
          <p:nvPr/>
        </p:nvSpPr>
        <p:spPr>
          <a:xfrm>
            <a:off x="2266240" y="2395835"/>
            <a:ext cx="4611519" cy="92333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779912" y="2395835"/>
            <a:ext cx="2954656" cy="923330"/>
          </a:xfrm>
          <a:prstGeom prst="rect">
            <a:avLst/>
          </a:prstGeom>
        </p:spPr>
        <p:txBody>
          <a:bodyPr wrap="none">
            <a:spAutoFit/>
          </a:bodyPr>
          <a:lstStyle/>
          <a:p>
            <a:pPr algn="ctr"/>
            <a:r>
              <a:rPr lang="zh-CN" altLang="en-US" sz="5400" b="1" dirty="0" smtClean="0">
                <a:solidFill>
                  <a:schemeClr val="bg1">
                    <a:lumMod val="85000"/>
                  </a:schemeClr>
                </a:solidFill>
                <a:latin typeface="微软雅黑" pitchFamily="34" charset="-122"/>
                <a:ea typeface="微软雅黑" pitchFamily="34" charset="-122"/>
              </a:rPr>
              <a:t>校园找饭</a:t>
            </a:r>
            <a:endParaRPr lang="en-US" altLang="zh-CN" sz="5400" b="1" dirty="0">
              <a:solidFill>
                <a:schemeClr val="bg1">
                  <a:lumMod val="85000"/>
                </a:schemeClr>
              </a:solidFill>
              <a:latin typeface="微软雅黑" pitchFamily="34" charset="-122"/>
              <a:ea typeface="微软雅黑" pitchFamily="34" charset="-122"/>
            </a:endParaRPr>
          </a:p>
        </p:txBody>
      </p:sp>
      <p:sp>
        <p:nvSpPr>
          <p:cNvPr id="8" name="矩形 7"/>
          <p:cNvSpPr/>
          <p:nvPr/>
        </p:nvSpPr>
        <p:spPr>
          <a:xfrm>
            <a:off x="3152992" y="3337492"/>
            <a:ext cx="2838021" cy="338554"/>
          </a:xfrm>
          <a:prstGeom prst="rect">
            <a:avLst/>
          </a:prstGeom>
        </p:spPr>
        <p:txBody>
          <a:bodyPr wrap="none">
            <a:spAutoFit/>
          </a:bodyPr>
          <a:lstStyle/>
          <a:p>
            <a:pPr algn="ctr">
              <a:defRPr/>
            </a:pPr>
            <a:r>
              <a:rPr lang="zh-CN" altLang="en-US" sz="1600" dirty="0" smtClean="0">
                <a:solidFill>
                  <a:schemeClr val="bg1">
                    <a:lumMod val="85000"/>
                  </a:schemeClr>
                </a:solidFill>
                <a:latin typeface="微软雅黑" pitchFamily="34" charset="-122"/>
                <a:ea typeface="微软雅黑" pitchFamily="34" charset="-122"/>
              </a:rPr>
              <a:t>基于</a:t>
            </a:r>
            <a:r>
              <a:rPr lang="en-US" altLang="zh-CN" sz="1600" dirty="0" smtClean="0">
                <a:solidFill>
                  <a:schemeClr val="bg1">
                    <a:lumMod val="85000"/>
                  </a:schemeClr>
                </a:solidFill>
                <a:latin typeface="微软雅黑" pitchFamily="34" charset="-122"/>
                <a:ea typeface="微软雅黑" pitchFamily="34" charset="-122"/>
              </a:rPr>
              <a:t>Web Service</a:t>
            </a:r>
            <a:r>
              <a:rPr lang="zh-CN" altLang="en-US" sz="1600" dirty="0" smtClean="0">
                <a:solidFill>
                  <a:schemeClr val="bg1">
                    <a:lumMod val="85000"/>
                  </a:schemeClr>
                </a:solidFill>
                <a:latin typeface="微软雅黑" pitchFamily="34" charset="-122"/>
                <a:ea typeface="微软雅黑" pitchFamily="34" charset="-122"/>
              </a:rPr>
              <a:t>的掌上应用</a:t>
            </a:r>
            <a:endParaRPr lang="zh-CN" altLang="en-US" sz="1600" dirty="0">
              <a:solidFill>
                <a:schemeClr val="bg1">
                  <a:lumMod val="85000"/>
                </a:schemeClr>
              </a:solidFill>
              <a:latin typeface="微软雅黑" pitchFamily="34" charset="-122"/>
              <a:ea typeface="微软雅黑" pitchFamily="34" charset="-122"/>
            </a:endParaRPr>
          </a:p>
        </p:txBody>
      </p:sp>
      <p:sp>
        <p:nvSpPr>
          <p:cNvPr id="6" name="TextBox 5"/>
          <p:cNvSpPr txBox="1"/>
          <p:nvPr/>
        </p:nvSpPr>
        <p:spPr>
          <a:xfrm>
            <a:off x="2523381" y="4808057"/>
            <a:ext cx="3816424" cy="430887"/>
          </a:xfrm>
          <a:prstGeom prst="rect">
            <a:avLst/>
          </a:prstGeom>
          <a:noFill/>
        </p:spPr>
        <p:txBody>
          <a:bodyPr wrap="square" rtlCol="0">
            <a:spAutoFit/>
          </a:bodyPr>
          <a:lstStyle/>
          <a:p>
            <a:pPr algn="ctr"/>
            <a:r>
              <a:rPr lang="zh-CN" altLang="en-US" sz="1100" dirty="0">
                <a:solidFill>
                  <a:schemeClr val="bg1">
                    <a:lumMod val="85000"/>
                  </a:schemeClr>
                </a:solidFill>
                <a:latin typeface="微软雅黑" pitchFamily="34" charset="-122"/>
                <a:ea typeface="微软雅黑" pitchFamily="34" charset="-122"/>
              </a:rPr>
              <a:t>青岛科技大学</a:t>
            </a:r>
            <a:endParaRPr lang="en-US" altLang="zh-CN" sz="1100" dirty="0">
              <a:solidFill>
                <a:schemeClr val="bg1">
                  <a:lumMod val="85000"/>
                </a:schemeClr>
              </a:solidFill>
              <a:latin typeface="微软雅黑" pitchFamily="34" charset="-122"/>
              <a:ea typeface="微软雅黑" pitchFamily="34" charset="-122"/>
            </a:endParaRPr>
          </a:p>
          <a:p>
            <a:pPr algn="ctr"/>
            <a:r>
              <a:rPr lang="zh-CN" altLang="en-US" sz="1100" dirty="0">
                <a:solidFill>
                  <a:schemeClr val="bg1">
                    <a:lumMod val="85000"/>
                  </a:schemeClr>
                </a:solidFill>
                <a:latin typeface="微软雅黑" pitchFamily="34" charset="-122"/>
                <a:ea typeface="微软雅黑" pitchFamily="34" charset="-122"/>
              </a:rPr>
              <a:t>吕奎</a:t>
            </a:r>
            <a:r>
              <a:rPr lang="en-US" altLang="zh-CN" sz="1100" dirty="0">
                <a:solidFill>
                  <a:schemeClr val="bg1">
                    <a:lumMod val="85000"/>
                  </a:schemeClr>
                </a:solidFill>
                <a:latin typeface="微软雅黑" pitchFamily="34" charset="-122"/>
                <a:ea typeface="微软雅黑" pitchFamily="34" charset="-122"/>
              </a:rPr>
              <a:t>|</a:t>
            </a:r>
            <a:r>
              <a:rPr lang="zh-CN" altLang="en-US" sz="1100" dirty="0">
                <a:solidFill>
                  <a:schemeClr val="bg1">
                    <a:lumMod val="85000"/>
                  </a:schemeClr>
                </a:solidFill>
                <a:latin typeface="微软雅黑" pitchFamily="34" charset="-122"/>
                <a:ea typeface="微软雅黑" pitchFamily="34" charset="-122"/>
              </a:rPr>
              <a:t>林之梦</a:t>
            </a:r>
            <a:r>
              <a:rPr lang="en-US" altLang="zh-CN" sz="1100" dirty="0">
                <a:solidFill>
                  <a:schemeClr val="bg1">
                    <a:lumMod val="85000"/>
                  </a:schemeClr>
                </a:solidFill>
                <a:latin typeface="微软雅黑" pitchFamily="34" charset="-122"/>
                <a:ea typeface="微软雅黑" pitchFamily="34" charset="-122"/>
              </a:rPr>
              <a:t>|</a:t>
            </a:r>
            <a:r>
              <a:rPr lang="zh-CN" altLang="en-US" sz="1100" dirty="0">
                <a:solidFill>
                  <a:schemeClr val="bg1">
                    <a:lumMod val="85000"/>
                  </a:schemeClr>
                </a:solidFill>
                <a:latin typeface="微软雅黑" pitchFamily="34" charset="-122"/>
                <a:ea typeface="微软雅黑" pitchFamily="34" charset="-122"/>
              </a:rPr>
              <a:t>周星翔</a:t>
            </a:r>
            <a:r>
              <a:rPr lang="en-US" altLang="zh-CN" sz="1100" dirty="0">
                <a:solidFill>
                  <a:schemeClr val="bg1">
                    <a:lumMod val="85000"/>
                  </a:schemeClr>
                </a:solidFill>
                <a:latin typeface="微软雅黑" pitchFamily="34" charset="-122"/>
                <a:ea typeface="微软雅黑" pitchFamily="34" charset="-122"/>
              </a:rPr>
              <a:t>|</a:t>
            </a:r>
            <a:r>
              <a:rPr lang="zh-CN" altLang="en-US" sz="1100" dirty="0">
                <a:solidFill>
                  <a:schemeClr val="bg1">
                    <a:lumMod val="85000"/>
                  </a:schemeClr>
                </a:solidFill>
                <a:latin typeface="微软雅黑" pitchFamily="34" charset="-122"/>
                <a:ea typeface="微软雅黑" pitchFamily="34" charset="-122"/>
              </a:rPr>
              <a:t>李学升</a:t>
            </a:r>
            <a:r>
              <a:rPr lang="en-US" altLang="zh-CN" sz="1100" dirty="0">
                <a:solidFill>
                  <a:schemeClr val="bg1">
                    <a:lumMod val="85000"/>
                  </a:schemeClr>
                </a:solidFill>
                <a:latin typeface="微软雅黑" pitchFamily="34" charset="-122"/>
                <a:ea typeface="微软雅黑" pitchFamily="34" charset="-122"/>
              </a:rPr>
              <a:t>|</a:t>
            </a:r>
            <a:r>
              <a:rPr lang="zh-CN" altLang="en-US" sz="1100" dirty="0">
                <a:solidFill>
                  <a:schemeClr val="bg1">
                    <a:lumMod val="85000"/>
                  </a:schemeClr>
                </a:solidFill>
                <a:latin typeface="微软雅黑" pitchFamily="34" charset="-122"/>
                <a:ea typeface="微软雅黑" pitchFamily="34" charset="-122"/>
              </a:rPr>
              <a:t>靖兆辉</a:t>
            </a:r>
          </a:p>
        </p:txBody>
      </p:sp>
    </p:spTree>
    <p:extLst>
      <p:ext uri="{BB962C8B-B14F-4D97-AF65-F5344CB8AC3E}">
        <p14:creationId xmlns:p14="http://schemas.microsoft.com/office/powerpoint/2010/main" val="378521553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 y="49188"/>
            <a:ext cx="435292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3805" y="989360"/>
            <a:ext cx="6986587" cy="4316412"/>
            <a:chOff x="1113805" y="989360"/>
            <a:chExt cx="6986587" cy="4316412"/>
          </a:xfrm>
        </p:grpSpPr>
        <p:grpSp>
          <p:nvGrpSpPr>
            <p:cNvPr id="7" name="组合 6"/>
            <p:cNvGrpSpPr/>
            <p:nvPr/>
          </p:nvGrpSpPr>
          <p:grpSpPr>
            <a:xfrm>
              <a:off x="1113805" y="989360"/>
              <a:ext cx="6986587" cy="4316412"/>
              <a:chOff x="1113805" y="989360"/>
              <a:chExt cx="6986587" cy="4316412"/>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805" y="989360"/>
                <a:ext cx="6986587" cy="431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475656" y="1898744"/>
                <a:ext cx="6408712" cy="3046988"/>
              </a:xfrm>
              <a:prstGeom prst="rect">
                <a:avLst/>
              </a:prstGeom>
              <a:noFill/>
            </p:spPr>
            <p:txBody>
              <a:bodyPr wrap="square" rtlCol="0">
                <a:spAutoFit/>
              </a:bodyPr>
              <a:lstStyle/>
              <a:p>
                <a:pPr marL="0" lvl="3"/>
                <a:r>
                  <a:rPr lang="zh-CN" altLang="en-US" sz="1600" b="1" dirty="0" smtClean="0">
                    <a:solidFill>
                      <a:schemeClr val="bg1">
                        <a:lumMod val="85000"/>
                      </a:schemeClr>
                    </a:solidFill>
                    <a:latin typeface="微软雅黑" pitchFamily="34" charset="-122"/>
                    <a:ea typeface="微软雅黑" pitchFamily="34" charset="-122"/>
                  </a:rPr>
                  <a:t>消费者人群：</a:t>
                </a:r>
                <a:endParaRPr lang="en-US" altLang="zh-CN" sz="1600" b="1" dirty="0" smtClean="0">
                  <a:solidFill>
                    <a:schemeClr val="bg1">
                      <a:lumMod val="85000"/>
                    </a:schemeClr>
                  </a:solidFill>
                  <a:latin typeface="微软雅黑" pitchFamily="34" charset="-122"/>
                  <a:ea typeface="微软雅黑" pitchFamily="34" charset="-122"/>
                </a:endParaRPr>
              </a:p>
              <a:p>
                <a:pPr marL="0" lvl="3"/>
                <a:r>
                  <a:rPr lang="en-US" altLang="zh-CN" sz="1600" dirty="0" smtClean="0">
                    <a:solidFill>
                      <a:schemeClr val="bg1">
                        <a:lumMod val="85000"/>
                      </a:schemeClr>
                    </a:solidFill>
                    <a:latin typeface="微软雅黑" pitchFamily="34" charset="-122"/>
                    <a:ea typeface="微软雅黑" pitchFamily="34" charset="-122"/>
                  </a:rPr>
                  <a:t>1.</a:t>
                </a:r>
                <a:r>
                  <a:rPr lang="zh-CN" altLang="zh-CN" sz="1600" dirty="0" smtClean="0">
                    <a:solidFill>
                      <a:schemeClr val="bg1">
                        <a:lumMod val="85000"/>
                      </a:schemeClr>
                    </a:solidFill>
                    <a:latin typeface="微软雅黑" pitchFamily="34" charset="-122"/>
                    <a:ea typeface="微软雅黑" pitchFamily="34" charset="-122"/>
                  </a:rPr>
                  <a:t>需要</a:t>
                </a:r>
                <a:r>
                  <a:rPr lang="zh-CN" altLang="zh-CN" sz="1600" dirty="0">
                    <a:solidFill>
                      <a:schemeClr val="bg1">
                        <a:lumMod val="85000"/>
                      </a:schemeClr>
                    </a:solidFill>
                    <a:latin typeface="微软雅黑" pitchFamily="34" charset="-122"/>
                    <a:ea typeface="微软雅黑" pitchFamily="34" charset="-122"/>
                  </a:rPr>
                  <a:t>获取学校餐厅及周边餐饮店信息的消费者人群。</a:t>
                </a:r>
              </a:p>
              <a:p>
                <a:pPr marL="0" lvl="3"/>
                <a:r>
                  <a:rPr lang="en-US" altLang="zh-CN" sz="1600" dirty="0" smtClean="0">
                    <a:solidFill>
                      <a:schemeClr val="bg1">
                        <a:lumMod val="85000"/>
                      </a:schemeClr>
                    </a:solidFill>
                    <a:latin typeface="微软雅黑" pitchFamily="34" charset="-122"/>
                    <a:ea typeface="微软雅黑" pitchFamily="34" charset="-122"/>
                  </a:rPr>
                  <a:t>2.</a:t>
                </a:r>
                <a:r>
                  <a:rPr lang="zh-CN" altLang="zh-CN" sz="1600" dirty="0" smtClean="0">
                    <a:solidFill>
                      <a:schemeClr val="bg1">
                        <a:lumMod val="85000"/>
                      </a:schemeClr>
                    </a:solidFill>
                    <a:latin typeface="微软雅黑" pitchFamily="34" charset="-122"/>
                    <a:ea typeface="微软雅黑" pitchFamily="34" charset="-122"/>
                  </a:rPr>
                  <a:t>需要</a:t>
                </a:r>
                <a:r>
                  <a:rPr lang="zh-CN" altLang="zh-CN" sz="1600" dirty="0">
                    <a:solidFill>
                      <a:schemeClr val="bg1">
                        <a:lumMod val="85000"/>
                      </a:schemeClr>
                    </a:solidFill>
                    <a:latin typeface="微软雅黑" pitchFamily="34" charset="-122"/>
                    <a:ea typeface="微软雅黑" pitchFamily="34" charset="-122"/>
                  </a:rPr>
                  <a:t>送餐业务的消费者人群，如课业繁重的学生、事务繁多的</a:t>
                </a:r>
                <a:r>
                  <a:rPr lang="zh-CN" altLang="zh-CN" sz="1600" dirty="0" smtClean="0">
                    <a:solidFill>
                      <a:schemeClr val="bg1">
                        <a:lumMod val="85000"/>
                      </a:schemeClr>
                    </a:solidFill>
                    <a:latin typeface="微软雅黑" pitchFamily="34" charset="-122"/>
                    <a:ea typeface="微软雅黑" pitchFamily="34" charset="-122"/>
                  </a:rPr>
                  <a:t>老师</a:t>
                </a:r>
                <a:r>
                  <a:rPr lang="en-US" altLang="zh-CN" sz="1600" dirty="0" smtClean="0">
                    <a:solidFill>
                      <a:schemeClr val="bg1">
                        <a:lumMod val="85000"/>
                      </a:schemeClr>
                    </a:solidFill>
                    <a:latin typeface="微软雅黑" pitchFamily="34" charset="-122"/>
                    <a:ea typeface="微软雅黑" pitchFamily="34" charset="-122"/>
                  </a:rPr>
                  <a:t>      </a:t>
                </a:r>
                <a:r>
                  <a:rPr lang="zh-CN" altLang="zh-CN" sz="1600" dirty="0" smtClean="0">
                    <a:solidFill>
                      <a:schemeClr val="bg1">
                        <a:lumMod val="85000"/>
                      </a:schemeClr>
                    </a:solidFill>
                    <a:latin typeface="微软雅黑" pitchFamily="34" charset="-122"/>
                    <a:ea typeface="微软雅黑" pitchFamily="34" charset="-122"/>
                  </a:rPr>
                  <a:t>及其</a:t>
                </a:r>
                <a:r>
                  <a:rPr lang="zh-CN" altLang="zh-CN" sz="1600" dirty="0">
                    <a:solidFill>
                      <a:schemeClr val="bg1">
                        <a:lumMod val="85000"/>
                      </a:schemeClr>
                    </a:solidFill>
                    <a:latin typeface="微软雅黑" pitchFamily="34" charset="-122"/>
                    <a:ea typeface="微软雅黑" pitchFamily="34" charset="-122"/>
                  </a:rPr>
                  <a:t>他需要送餐业务的消费者人群。</a:t>
                </a:r>
              </a:p>
              <a:p>
                <a:pPr marL="0" lvl="3"/>
                <a:r>
                  <a:rPr lang="en-US" altLang="zh-CN" sz="1600" dirty="0" smtClean="0">
                    <a:solidFill>
                      <a:schemeClr val="bg1">
                        <a:lumMod val="85000"/>
                      </a:schemeClr>
                    </a:solidFill>
                    <a:latin typeface="微软雅黑" pitchFamily="34" charset="-122"/>
                    <a:ea typeface="微软雅黑" pitchFamily="34" charset="-122"/>
                  </a:rPr>
                  <a:t>3.</a:t>
                </a:r>
                <a:r>
                  <a:rPr lang="zh-CN" altLang="zh-CN" sz="1600" dirty="0" smtClean="0">
                    <a:solidFill>
                      <a:schemeClr val="bg1">
                        <a:lumMod val="85000"/>
                      </a:schemeClr>
                    </a:solidFill>
                    <a:latin typeface="微软雅黑" pitchFamily="34" charset="-122"/>
                    <a:ea typeface="微软雅黑" pitchFamily="34" charset="-122"/>
                  </a:rPr>
                  <a:t>需要</a:t>
                </a:r>
                <a:r>
                  <a:rPr lang="zh-CN" altLang="zh-CN" sz="1600" dirty="0">
                    <a:solidFill>
                      <a:schemeClr val="bg1">
                        <a:lumMod val="85000"/>
                      </a:schemeClr>
                    </a:solidFill>
                    <a:latin typeface="微软雅黑" pitchFamily="34" charset="-122"/>
                    <a:ea typeface="微软雅黑" pitchFamily="34" charset="-122"/>
                  </a:rPr>
                  <a:t>了解学校餐厅及周边</a:t>
                </a:r>
                <a:r>
                  <a:rPr lang="zh-CN" altLang="zh-CN" sz="1600" dirty="0" smtClean="0">
                    <a:solidFill>
                      <a:schemeClr val="bg1">
                        <a:lumMod val="85000"/>
                      </a:schemeClr>
                    </a:solidFill>
                    <a:latin typeface="微软雅黑" pitchFamily="34" charset="-122"/>
                    <a:ea typeface="微软雅黑" pitchFamily="34" charset="-122"/>
                  </a:rPr>
                  <a:t>餐饮</a:t>
                </a:r>
                <a:r>
                  <a:rPr lang="zh-CN" altLang="en-US" sz="1600" dirty="0" smtClean="0">
                    <a:solidFill>
                      <a:schemeClr val="bg1">
                        <a:lumMod val="85000"/>
                      </a:schemeClr>
                    </a:solidFill>
                    <a:latin typeface="微软雅黑" pitchFamily="34" charset="-122"/>
                    <a:ea typeface="微软雅黑" pitchFamily="34" charset="-122"/>
                  </a:rPr>
                  <a:t>店</a:t>
                </a:r>
                <a:r>
                  <a:rPr lang="zh-CN" altLang="zh-CN" sz="1600" dirty="0" smtClean="0">
                    <a:solidFill>
                      <a:schemeClr val="bg1">
                        <a:lumMod val="85000"/>
                      </a:schemeClr>
                    </a:solidFill>
                    <a:latin typeface="微软雅黑" pitchFamily="34" charset="-122"/>
                    <a:ea typeface="微软雅黑" pitchFamily="34" charset="-122"/>
                  </a:rPr>
                  <a:t>评价</a:t>
                </a:r>
                <a:r>
                  <a:rPr lang="zh-CN" altLang="zh-CN" sz="1600" dirty="0">
                    <a:solidFill>
                      <a:schemeClr val="bg1">
                        <a:lumMod val="85000"/>
                      </a:schemeClr>
                    </a:solidFill>
                    <a:latin typeface="微软雅黑" pitchFamily="34" charset="-122"/>
                    <a:ea typeface="微软雅黑" pitchFamily="34" charset="-122"/>
                  </a:rPr>
                  <a:t>及销量的消费者人群</a:t>
                </a:r>
                <a:r>
                  <a:rPr lang="zh-CN" altLang="zh-CN" sz="1600" dirty="0" smtClean="0">
                    <a:solidFill>
                      <a:schemeClr val="bg1">
                        <a:lumMod val="85000"/>
                      </a:schemeClr>
                    </a:solidFill>
                    <a:latin typeface="微软雅黑" pitchFamily="34" charset="-122"/>
                    <a:ea typeface="微软雅黑" pitchFamily="34" charset="-122"/>
                  </a:rPr>
                  <a:t>。</a:t>
                </a:r>
                <a:endParaRPr lang="en-US" altLang="zh-CN" sz="1600" dirty="0" smtClean="0">
                  <a:solidFill>
                    <a:schemeClr val="bg1">
                      <a:lumMod val="85000"/>
                    </a:schemeClr>
                  </a:solidFill>
                  <a:latin typeface="微软雅黑" pitchFamily="34" charset="-122"/>
                  <a:ea typeface="微软雅黑" pitchFamily="34" charset="-122"/>
                </a:endParaRPr>
              </a:p>
              <a:p>
                <a:pPr marL="0" lvl="3"/>
                <a:r>
                  <a:rPr lang="en-US" altLang="zh-CN" sz="1600" dirty="0" smtClean="0">
                    <a:solidFill>
                      <a:schemeClr val="bg1">
                        <a:lumMod val="85000"/>
                      </a:schemeClr>
                    </a:solidFill>
                    <a:latin typeface="微软雅黑" pitchFamily="34" charset="-122"/>
                    <a:ea typeface="微软雅黑" pitchFamily="34" charset="-122"/>
                  </a:rPr>
                  <a:t>4.</a:t>
                </a:r>
                <a:r>
                  <a:rPr lang="zh-CN" altLang="zh-CN" sz="1600" dirty="0" smtClean="0">
                    <a:solidFill>
                      <a:schemeClr val="bg1">
                        <a:lumMod val="85000"/>
                      </a:schemeClr>
                    </a:solidFill>
                    <a:latin typeface="微软雅黑" pitchFamily="34" charset="-122"/>
                    <a:ea typeface="微软雅黑" pitchFamily="34" charset="-122"/>
                  </a:rPr>
                  <a:t>节假日</a:t>
                </a:r>
                <a:r>
                  <a:rPr lang="zh-CN" altLang="zh-CN" sz="1600" dirty="0">
                    <a:solidFill>
                      <a:schemeClr val="bg1">
                        <a:lumMod val="85000"/>
                      </a:schemeClr>
                    </a:solidFill>
                    <a:latin typeface="微软雅黑" pitchFamily="34" charset="-122"/>
                    <a:ea typeface="微软雅黑" pitchFamily="34" charset="-122"/>
                  </a:rPr>
                  <a:t>出去旅游、商务公干而来到陌生地域需要定位自己周边有何美食的消费者人群</a:t>
                </a:r>
                <a:r>
                  <a:rPr lang="zh-CN" altLang="zh-CN" sz="1600" dirty="0" smtClean="0">
                    <a:solidFill>
                      <a:schemeClr val="bg1">
                        <a:lumMod val="85000"/>
                      </a:schemeClr>
                    </a:solidFill>
                    <a:latin typeface="微软雅黑" pitchFamily="34" charset="-122"/>
                    <a:ea typeface="微软雅黑" pitchFamily="34" charset="-122"/>
                  </a:rPr>
                  <a:t>。</a:t>
                </a:r>
                <a:endParaRPr lang="en-US" altLang="zh-CN" sz="1600" dirty="0" smtClean="0">
                  <a:solidFill>
                    <a:schemeClr val="bg1">
                      <a:lumMod val="85000"/>
                    </a:schemeClr>
                  </a:solidFill>
                  <a:latin typeface="微软雅黑" pitchFamily="34" charset="-122"/>
                  <a:ea typeface="微软雅黑" pitchFamily="34" charset="-122"/>
                </a:endParaRPr>
              </a:p>
              <a:p>
                <a:pPr marL="0" lvl="3"/>
                <a:r>
                  <a:rPr lang="zh-CN" altLang="en-US" sz="1600" b="1" dirty="0" smtClean="0">
                    <a:solidFill>
                      <a:schemeClr val="bg1">
                        <a:lumMod val="85000"/>
                      </a:schemeClr>
                    </a:solidFill>
                    <a:latin typeface="微软雅黑" pitchFamily="34" charset="-122"/>
                    <a:ea typeface="微软雅黑" pitchFamily="34" charset="-122"/>
                  </a:rPr>
                  <a:t>商户卖家：</a:t>
                </a:r>
                <a:endParaRPr lang="en-US" altLang="zh-CN" sz="1600" b="1" dirty="0" smtClean="0">
                  <a:solidFill>
                    <a:schemeClr val="bg1">
                      <a:lumMod val="85000"/>
                    </a:schemeClr>
                  </a:solidFill>
                  <a:latin typeface="微软雅黑" pitchFamily="34" charset="-122"/>
                  <a:ea typeface="微软雅黑" pitchFamily="34" charset="-122"/>
                </a:endParaRPr>
              </a:p>
              <a:p>
                <a:pPr marL="0" lvl="3"/>
                <a:r>
                  <a:rPr lang="en-US" altLang="zh-CN" sz="1600" dirty="0" smtClean="0">
                    <a:solidFill>
                      <a:schemeClr val="bg1">
                        <a:lumMod val="85000"/>
                      </a:schemeClr>
                    </a:solidFill>
                    <a:latin typeface="微软雅黑" pitchFamily="34" charset="-122"/>
                    <a:ea typeface="微软雅黑" pitchFamily="34" charset="-122"/>
                  </a:rPr>
                  <a:t>1.</a:t>
                </a:r>
                <a:r>
                  <a:rPr lang="zh-CN" altLang="zh-CN" sz="1600" dirty="0">
                    <a:solidFill>
                      <a:schemeClr val="bg1">
                        <a:lumMod val="85000"/>
                      </a:schemeClr>
                    </a:solidFill>
                    <a:latin typeface="微软雅黑" pitchFamily="34" charset="-122"/>
                    <a:ea typeface="微软雅黑" pitchFamily="34" charset="-122"/>
                  </a:rPr>
                  <a:t>需要扩大潜在客户的校园餐厅及周边餐饮业。</a:t>
                </a:r>
              </a:p>
              <a:p>
                <a:pPr marL="0" lvl="3"/>
                <a:r>
                  <a:rPr lang="en-US" altLang="zh-CN" sz="1600" dirty="0" smtClean="0">
                    <a:solidFill>
                      <a:schemeClr val="bg1">
                        <a:lumMod val="85000"/>
                      </a:schemeClr>
                    </a:solidFill>
                    <a:latin typeface="微软雅黑" pitchFamily="34" charset="-122"/>
                    <a:ea typeface="微软雅黑" pitchFamily="34" charset="-122"/>
                  </a:rPr>
                  <a:t>2.</a:t>
                </a:r>
                <a:r>
                  <a:rPr lang="zh-CN" altLang="zh-CN" sz="1600" dirty="0">
                    <a:solidFill>
                      <a:schemeClr val="bg1">
                        <a:lumMod val="85000"/>
                      </a:schemeClr>
                    </a:solidFill>
                    <a:latin typeface="微软雅黑" pitchFamily="34" charset="-122"/>
                    <a:ea typeface="微软雅黑" pitchFamily="34" charset="-122"/>
                  </a:rPr>
                  <a:t>需要为餐饮店小投入做宣传的商户老板。</a:t>
                </a:r>
              </a:p>
              <a:p>
                <a:pPr marL="0" lvl="3"/>
                <a:r>
                  <a:rPr lang="en-US" altLang="zh-CN" sz="1600" dirty="0" smtClean="0">
                    <a:solidFill>
                      <a:schemeClr val="bg1">
                        <a:lumMod val="85000"/>
                      </a:schemeClr>
                    </a:solidFill>
                    <a:latin typeface="微软雅黑" pitchFamily="34" charset="-122"/>
                    <a:ea typeface="微软雅黑" pitchFamily="34" charset="-122"/>
                  </a:rPr>
                  <a:t>3.</a:t>
                </a:r>
                <a:r>
                  <a:rPr lang="zh-CN" altLang="zh-CN" sz="1600" dirty="0">
                    <a:solidFill>
                      <a:schemeClr val="bg1">
                        <a:lumMod val="85000"/>
                      </a:schemeClr>
                    </a:solidFill>
                    <a:latin typeface="微软雅黑" pitchFamily="34" charset="-122"/>
                    <a:ea typeface="微软雅黑" pitchFamily="34" charset="-122"/>
                  </a:rPr>
                  <a:t>需要增加利润流动的校园餐厅及周边餐饮业。</a:t>
                </a:r>
              </a:p>
              <a:p>
                <a:pPr marL="0" lvl="3"/>
                <a:r>
                  <a:rPr lang="en-US" altLang="zh-CN" sz="1600" dirty="0" smtClean="0">
                    <a:solidFill>
                      <a:schemeClr val="bg1">
                        <a:lumMod val="85000"/>
                      </a:schemeClr>
                    </a:solidFill>
                    <a:latin typeface="微软雅黑" pitchFamily="34" charset="-122"/>
                    <a:ea typeface="微软雅黑" pitchFamily="34" charset="-122"/>
                  </a:rPr>
                  <a:t>4.</a:t>
                </a:r>
                <a:r>
                  <a:rPr lang="zh-CN" altLang="zh-CN" sz="1600" dirty="0">
                    <a:solidFill>
                      <a:schemeClr val="bg1">
                        <a:lumMod val="85000"/>
                      </a:schemeClr>
                    </a:solidFill>
                    <a:latin typeface="微软雅黑" pitchFamily="34" charset="-122"/>
                    <a:ea typeface="微软雅黑" pitchFamily="34" charset="-122"/>
                  </a:rPr>
                  <a:t>需要扩大知名度的校园餐饮企业</a:t>
                </a:r>
                <a:r>
                  <a:rPr lang="zh-CN" altLang="zh-CN" sz="1600" dirty="0" smtClean="0">
                    <a:solidFill>
                      <a:schemeClr val="bg1">
                        <a:lumMod val="85000"/>
                      </a:schemeClr>
                    </a:solidFill>
                    <a:latin typeface="微软雅黑" pitchFamily="34" charset="-122"/>
                    <a:ea typeface="微软雅黑" pitchFamily="34" charset="-122"/>
                  </a:rPr>
                  <a:t>。</a:t>
                </a:r>
                <a:endParaRPr lang="en-US" altLang="zh-CN" sz="1600" dirty="0" smtClean="0">
                  <a:solidFill>
                    <a:schemeClr val="bg1">
                      <a:lumMod val="85000"/>
                    </a:schemeClr>
                  </a:solidFill>
                  <a:latin typeface="微软雅黑" pitchFamily="34" charset="-122"/>
                  <a:ea typeface="微软雅黑" pitchFamily="34" charset="-122"/>
                </a:endParaRPr>
              </a:p>
            </p:txBody>
          </p:sp>
        </p:gr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788" y="1173808"/>
              <a:ext cx="23844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322417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8789" y="1054757"/>
            <a:ext cx="7866422" cy="3602743"/>
            <a:chOff x="223256" y="1054757"/>
            <a:chExt cx="7866422" cy="3602743"/>
          </a:xfrm>
        </p:grpSpPr>
        <p:grpSp>
          <p:nvGrpSpPr>
            <p:cNvPr id="3" name="组合 2"/>
            <p:cNvGrpSpPr/>
            <p:nvPr/>
          </p:nvGrpSpPr>
          <p:grpSpPr>
            <a:xfrm>
              <a:off x="223256" y="1054757"/>
              <a:ext cx="1981944" cy="1991618"/>
              <a:chOff x="3581028" y="1861691"/>
              <a:chExt cx="1981944" cy="1991618"/>
            </a:xfrm>
          </p:grpSpPr>
          <p:grpSp>
            <p:nvGrpSpPr>
              <p:cNvPr id="6" name="组合 5"/>
              <p:cNvGrpSpPr/>
              <p:nvPr/>
            </p:nvGrpSpPr>
            <p:grpSpPr>
              <a:xfrm>
                <a:off x="3581028" y="1862435"/>
                <a:ext cx="914400" cy="923330"/>
                <a:chOff x="3581028" y="1862435"/>
                <a:chExt cx="914400" cy="923330"/>
              </a:xfrm>
            </p:grpSpPr>
            <p:sp>
              <p:nvSpPr>
                <p:cNvPr id="2" name="矩形 1"/>
                <p:cNvSpPr/>
                <p:nvPr/>
              </p:nvSpPr>
              <p:spPr>
                <a:xfrm>
                  <a:off x="3581028"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808037" y="1862435"/>
                  <a:ext cx="460383"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F</a:t>
                  </a:r>
                  <a:endParaRPr lang="zh-CN" altLang="en-US" sz="2400" dirty="0">
                    <a:solidFill>
                      <a:schemeClr val="bg1">
                        <a:lumMod val="85000"/>
                      </a:schemeClr>
                    </a:solidFill>
                    <a:latin typeface="Impact" pitchFamily="34" charset="0"/>
                  </a:endParaRPr>
                </a:p>
              </p:txBody>
            </p:sp>
          </p:grpSp>
          <p:grpSp>
            <p:nvGrpSpPr>
              <p:cNvPr id="7" name="组合 6"/>
              <p:cNvGrpSpPr/>
              <p:nvPr/>
            </p:nvGrpSpPr>
            <p:grpSpPr>
              <a:xfrm>
                <a:off x="4648572" y="1861691"/>
                <a:ext cx="914400" cy="923330"/>
                <a:chOff x="4648572" y="1861691"/>
                <a:chExt cx="914400" cy="923330"/>
              </a:xfrm>
            </p:grpSpPr>
            <p:sp>
              <p:nvSpPr>
                <p:cNvPr id="29" name="矩形 28"/>
                <p:cNvSpPr/>
                <p:nvPr/>
              </p:nvSpPr>
              <p:spPr>
                <a:xfrm>
                  <a:off x="4648572" y="1866900"/>
                  <a:ext cx="914400" cy="9144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14052" y="1861691"/>
                  <a:ext cx="383439" cy="923330"/>
                </a:xfrm>
                <a:prstGeom prst="rect">
                  <a:avLst/>
                </a:prstGeom>
                <a:noFill/>
              </p:spPr>
              <p:txBody>
                <a:bodyPr wrap="none" rtlCol="0">
                  <a:spAutoFit/>
                </a:bodyPr>
                <a:lstStyle/>
                <a:p>
                  <a:pPr algn="ctr"/>
                  <a:r>
                    <a:rPr lang="en-US" altLang="zh-CN" sz="5400" dirty="0">
                      <a:latin typeface="Impact" pitchFamily="34" charset="0"/>
                    </a:rPr>
                    <a:t>I</a:t>
                  </a:r>
                  <a:endParaRPr lang="zh-CN" altLang="en-US" sz="2400" dirty="0">
                    <a:latin typeface="Impact" pitchFamily="34" charset="0"/>
                  </a:endParaRPr>
                </a:p>
              </p:txBody>
            </p:sp>
          </p:grpSp>
          <p:grpSp>
            <p:nvGrpSpPr>
              <p:cNvPr id="8" name="组合 7"/>
              <p:cNvGrpSpPr/>
              <p:nvPr/>
            </p:nvGrpSpPr>
            <p:grpSpPr>
              <a:xfrm>
                <a:off x="3581028" y="2929979"/>
                <a:ext cx="914400" cy="923330"/>
                <a:chOff x="3581028" y="2929979"/>
                <a:chExt cx="914400" cy="923330"/>
              </a:xfrm>
            </p:grpSpPr>
            <p:sp>
              <p:nvSpPr>
                <p:cNvPr id="30" name="矩形 29"/>
                <p:cNvSpPr/>
                <p:nvPr/>
              </p:nvSpPr>
              <p:spPr>
                <a:xfrm>
                  <a:off x="3581028"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58343" y="2929979"/>
                  <a:ext cx="55976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N</a:t>
                  </a:r>
                  <a:endParaRPr lang="zh-CN" altLang="en-US" sz="2400" dirty="0">
                    <a:solidFill>
                      <a:schemeClr val="bg1">
                        <a:lumMod val="85000"/>
                      </a:schemeClr>
                    </a:solidFill>
                    <a:latin typeface="Impact" pitchFamily="34" charset="0"/>
                  </a:endParaRPr>
                </a:p>
              </p:txBody>
            </p:sp>
          </p:grpSp>
          <p:grpSp>
            <p:nvGrpSpPr>
              <p:cNvPr id="9" name="组合 8"/>
              <p:cNvGrpSpPr/>
              <p:nvPr/>
            </p:nvGrpSpPr>
            <p:grpSpPr>
              <a:xfrm>
                <a:off x="4648572" y="2929979"/>
                <a:ext cx="914400" cy="923330"/>
                <a:chOff x="4648572" y="2929979"/>
                <a:chExt cx="914400" cy="923330"/>
              </a:xfrm>
            </p:grpSpPr>
            <p:sp>
              <p:nvSpPr>
                <p:cNvPr id="31" name="矩形 30"/>
                <p:cNvSpPr/>
                <p:nvPr/>
              </p:nvSpPr>
              <p:spPr>
                <a:xfrm>
                  <a:off x="4648572"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821879" y="2929979"/>
                  <a:ext cx="567784"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D</a:t>
                  </a:r>
                  <a:endParaRPr lang="zh-CN" altLang="en-US" sz="2400" dirty="0">
                    <a:solidFill>
                      <a:schemeClr val="bg1">
                        <a:lumMod val="85000"/>
                      </a:schemeClr>
                    </a:solidFill>
                    <a:latin typeface="Impact" pitchFamily="34" charset="0"/>
                  </a:endParaRPr>
                </a:p>
              </p:txBody>
            </p:sp>
          </p:grpSp>
        </p:grpSp>
        <p:sp>
          <p:nvSpPr>
            <p:cNvPr id="15" name="矩形 14"/>
            <p:cNvSpPr/>
            <p:nvPr/>
          </p:nvSpPr>
          <p:spPr>
            <a:xfrm>
              <a:off x="2329678" y="1057500"/>
              <a:ext cx="5760000" cy="360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004048" y="2146246"/>
            <a:ext cx="1397659" cy="1431334"/>
            <a:chOff x="5004048" y="2002613"/>
            <a:chExt cx="1397659" cy="1431334"/>
          </a:xfrm>
        </p:grpSpPr>
        <p:grpSp>
          <p:nvGrpSpPr>
            <p:cNvPr id="44" name="组合 43"/>
            <p:cNvGrpSpPr/>
            <p:nvPr/>
          </p:nvGrpSpPr>
          <p:grpSpPr>
            <a:xfrm>
              <a:off x="5020879" y="2002613"/>
              <a:ext cx="1380828" cy="369332"/>
              <a:chOff x="3923928" y="2215378"/>
              <a:chExt cx="1380828" cy="369332"/>
            </a:xfrm>
          </p:grpSpPr>
          <p:sp>
            <p:nvSpPr>
              <p:cNvPr id="60" name="TextBox 59"/>
              <p:cNvSpPr txBox="1"/>
              <p:nvPr/>
            </p:nvSpPr>
            <p:spPr>
              <a:xfrm>
                <a:off x="4196760" y="2215378"/>
                <a:ext cx="1107996"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业务流程</a:t>
                </a:r>
                <a:endParaRPr lang="zh-CN" altLang="en-US" dirty="0">
                  <a:solidFill>
                    <a:schemeClr val="bg1">
                      <a:lumMod val="85000"/>
                    </a:schemeClr>
                  </a:solidFill>
                  <a:latin typeface="微软雅黑" pitchFamily="34" charset="-122"/>
                  <a:ea typeface="微软雅黑" pitchFamily="34" charset="-122"/>
                </a:endParaRPr>
              </a:p>
            </p:txBody>
          </p:sp>
          <p:sp>
            <p:nvSpPr>
              <p:cNvPr id="61" name="TextBox 60"/>
              <p:cNvSpPr txBox="1"/>
              <p:nvPr/>
            </p:nvSpPr>
            <p:spPr>
              <a:xfrm>
                <a:off x="3923928" y="2215378"/>
                <a:ext cx="27283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1</a:t>
                </a:r>
                <a:endParaRPr lang="zh-CN" altLang="en-US" dirty="0">
                  <a:solidFill>
                    <a:schemeClr val="bg1">
                      <a:lumMod val="85000"/>
                    </a:schemeClr>
                  </a:solidFill>
                  <a:latin typeface="微软雅黑" pitchFamily="34" charset="-122"/>
                  <a:ea typeface="微软雅黑" pitchFamily="34" charset="-122"/>
                </a:endParaRPr>
              </a:p>
            </p:txBody>
          </p:sp>
        </p:grpSp>
        <p:grpSp>
          <p:nvGrpSpPr>
            <p:cNvPr id="45" name="组合 44"/>
            <p:cNvGrpSpPr/>
            <p:nvPr/>
          </p:nvGrpSpPr>
          <p:grpSpPr>
            <a:xfrm>
              <a:off x="5007254" y="2533614"/>
              <a:ext cx="1394453" cy="369332"/>
              <a:chOff x="3910303" y="2215378"/>
              <a:chExt cx="1394453" cy="369332"/>
            </a:xfrm>
          </p:grpSpPr>
          <p:sp>
            <p:nvSpPr>
              <p:cNvPr id="58" name="TextBox 57"/>
              <p:cNvSpPr txBox="1"/>
              <p:nvPr/>
            </p:nvSpPr>
            <p:spPr>
              <a:xfrm>
                <a:off x="4196760" y="2215378"/>
                <a:ext cx="1107996"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环境搭建</a:t>
                </a:r>
                <a:endParaRPr lang="zh-CN" altLang="en-US" dirty="0">
                  <a:solidFill>
                    <a:schemeClr val="bg1">
                      <a:lumMod val="85000"/>
                    </a:schemeClr>
                  </a:solidFill>
                  <a:latin typeface="微软雅黑" pitchFamily="34" charset="-122"/>
                  <a:ea typeface="微软雅黑" pitchFamily="34" charset="-122"/>
                </a:endParaRPr>
              </a:p>
            </p:txBody>
          </p:sp>
          <p:sp>
            <p:nvSpPr>
              <p:cNvPr id="59" name="TextBox 58"/>
              <p:cNvSpPr txBox="1"/>
              <p:nvPr/>
            </p:nvSpPr>
            <p:spPr>
              <a:xfrm>
                <a:off x="3910303" y="2215378"/>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2</a:t>
                </a:r>
                <a:endParaRPr lang="zh-CN" altLang="en-US" dirty="0">
                  <a:solidFill>
                    <a:schemeClr val="bg1">
                      <a:lumMod val="85000"/>
                    </a:schemeClr>
                  </a:solidFill>
                  <a:latin typeface="微软雅黑" pitchFamily="34" charset="-122"/>
                  <a:ea typeface="微软雅黑" pitchFamily="34" charset="-122"/>
                </a:endParaRPr>
              </a:p>
            </p:txBody>
          </p:sp>
        </p:grpSp>
        <p:grpSp>
          <p:nvGrpSpPr>
            <p:cNvPr id="46" name="组合 45"/>
            <p:cNvGrpSpPr/>
            <p:nvPr/>
          </p:nvGrpSpPr>
          <p:grpSpPr>
            <a:xfrm>
              <a:off x="5004048" y="3064615"/>
              <a:ext cx="1397659" cy="369332"/>
              <a:chOff x="3907097" y="2215378"/>
              <a:chExt cx="1397659" cy="369332"/>
            </a:xfrm>
          </p:grpSpPr>
          <p:sp>
            <p:nvSpPr>
              <p:cNvPr id="56" name="TextBox 55"/>
              <p:cNvSpPr txBox="1"/>
              <p:nvPr/>
            </p:nvSpPr>
            <p:spPr>
              <a:xfrm>
                <a:off x="4196760" y="2215378"/>
                <a:ext cx="1107996"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实现情况</a:t>
                </a:r>
                <a:endParaRPr lang="zh-CN" altLang="en-US" dirty="0">
                  <a:solidFill>
                    <a:schemeClr val="bg1">
                      <a:lumMod val="85000"/>
                    </a:schemeClr>
                  </a:solidFill>
                  <a:latin typeface="微软雅黑" pitchFamily="34" charset="-122"/>
                  <a:ea typeface="微软雅黑" pitchFamily="34" charset="-122"/>
                </a:endParaRPr>
              </a:p>
            </p:txBody>
          </p:sp>
          <p:sp>
            <p:nvSpPr>
              <p:cNvPr id="57" name="TextBox 56"/>
              <p:cNvSpPr txBox="1"/>
              <p:nvPr/>
            </p:nvSpPr>
            <p:spPr>
              <a:xfrm>
                <a:off x="3907097" y="2215378"/>
                <a:ext cx="306494"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3</a:t>
                </a:r>
                <a:endParaRPr lang="zh-CN" altLang="en-US" dirty="0">
                  <a:solidFill>
                    <a:schemeClr val="bg1">
                      <a:lumMod val="85000"/>
                    </a:schemeClr>
                  </a:solidFill>
                  <a:latin typeface="微软雅黑" pitchFamily="34" charset="-122"/>
                  <a:ea typeface="微软雅黑" pitchFamily="34" charset="-122"/>
                </a:endParaRPr>
              </a:p>
            </p:txBody>
          </p:sp>
        </p:grpSp>
      </p:gr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67" y="905048"/>
            <a:ext cx="1176337" cy="31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3926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890842256"/>
              </p:ext>
            </p:extLst>
          </p:nvPr>
        </p:nvGraphicFramePr>
        <p:xfrm>
          <a:off x="3707904" y="219619"/>
          <a:ext cx="5231904"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1520" y="985292"/>
            <a:ext cx="8136904" cy="4524315"/>
          </a:xfrm>
          <a:prstGeom prst="rect">
            <a:avLst/>
          </a:prstGeom>
          <a:noFill/>
        </p:spPr>
        <p:txBody>
          <a:bodyPr wrap="square" rtlCol="0">
            <a:spAutoFit/>
          </a:bodyPr>
          <a:lstStyle/>
          <a:p>
            <a:r>
              <a:rPr lang="zh-CN" altLang="en-US" sz="1600" dirty="0" smtClean="0">
                <a:solidFill>
                  <a:schemeClr val="bg1">
                    <a:lumMod val="85000"/>
                  </a:schemeClr>
                </a:solidFill>
                <a:latin typeface="微软雅黑" pitchFamily="34" charset="-122"/>
                <a:ea typeface="微软雅黑" pitchFamily="34" charset="-122"/>
              </a:rPr>
              <a:t>整个系统是一个高速运行的</a:t>
            </a:r>
            <a:r>
              <a:rPr lang="zh-CN" altLang="en-US" sz="2400" b="1" dirty="0" smtClean="0">
                <a:solidFill>
                  <a:schemeClr val="bg1">
                    <a:lumMod val="85000"/>
                  </a:schemeClr>
                </a:solidFill>
                <a:latin typeface="微软雅黑" pitchFamily="34" charset="-122"/>
                <a:ea typeface="微软雅黑" pitchFamily="34" charset="-122"/>
              </a:rPr>
              <a:t>齿轮工厂</a:t>
            </a:r>
            <a:endParaRPr lang="en-US" altLang="zh-CN" sz="2400" b="1" dirty="0" smtClean="0">
              <a:solidFill>
                <a:schemeClr val="bg1">
                  <a:lumMod val="85000"/>
                </a:schemeClr>
              </a:solidFill>
              <a:latin typeface="微软雅黑" pitchFamily="34" charset="-122"/>
              <a:ea typeface="微软雅黑" pitchFamily="34" charset="-122"/>
            </a:endParaRPr>
          </a:p>
          <a:p>
            <a:r>
              <a:rPr lang="zh-CN" altLang="en-US" sz="2400" b="1" dirty="0" smtClean="0">
                <a:solidFill>
                  <a:schemeClr val="bg1">
                    <a:lumMod val="85000"/>
                  </a:schemeClr>
                </a:solidFill>
                <a:latin typeface="微软雅黑" pitchFamily="34" charset="-122"/>
                <a:ea typeface="微软雅黑" pitchFamily="34" charset="-122"/>
              </a:rPr>
              <a:t>商户</a:t>
            </a:r>
            <a:r>
              <a:rPr lang="zh-CN" altLang="en-US" sz="1600" dirty="0" smtClean="0">
                <a:solidFill>
                  <a:schemeClr val="bg1">
                    <a:lumMod val="85000"/>
                  </a:schemeClr>
                </a:solidFill>
                <a:latin typeface="微软雅黑" pitchFamily="34" charset="-122"/>
                <a:ea typeface="微软雅黑" pitchFamily="34" charset="-122"/>
              </a:rPr>
              <a:t>和</a:t>
            </a:r>
            <a:r>
              <a:rPr lang="zh-CN" altLang="en-US" sz="2400" b="1" dirty="0">
                <a:solidFill>
                  <a:schemeClr val="bg1">
                    <a:lumMod val="85000"/>
                  </a:schemeClr>
                </a:solidFill>
                <a:latin typeface="微软雅黑" pitchFamily="34" charset="-122"/>
                <a:ea typeface="微软雅黑" pitchFamily="34" charset="-122"/>
              </a:rPr>
              <a:t>消费者</a:t>
            </a:r>
            <a:r>
              <a:rPr lang="zh-CN" altLang="en-US" sz="1600" dirty="0" smtClean="0">
                <a:solidFill>
                  <a:schemeClr val="bg1">
                    <a:lumMod val="85000"/>
                  </a:schemeClr>
                </a:solidFill>
                <a:latin typeface="微软雅黑" pitchFamily="34" charset="-122"/>
                <a:ea typeface="微软雅黑" pitchFamily="34" charset="-122"/>
              </a:rPr>
              <a:t>互相带动对方转动</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同时为</a:t>
            </a:r>
            <a:r>
              <a:rPr lang="zh-CN" altLang="en-US" sz="2400" b="1" dirty="0">
                <a:solidFill>
                  <a:schemeClr val="bg1">
                    <a:lumMod val="85000"/>
                  </a:schemeClr>
                </a:solidFill>
                <a:latin typeface="微软雅黑" pitchFamily="34" charset="-122"/>
                <a:ea typeface="微软雅黑" pitchFamily="34" charset="-122"/>
              </a:rPr>
              <a:t>校园找饭</a:t>
            </a:r>
            <a:r>
              <a:rPr lang="zh-CN" altLang="en-US" sz="1600" dirty="0" smtClean="0">
                <a:solidFill>
                  <a:schemeClr val="bg1">
                    <a:lumMod val="85000"/>
                  </a:schemeClr>
                </a:solidFill>
                <a:latin typeface="微软雅黑" pitchFamily="34" charset="-122"/>
                <a:ea typeface="微软雅黑" pitchFamily="34" charset="-122"/>
              </a:rPr>
              <a:t>客户端带来巨大的能量运转</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2400" b="1" dirty="0">
                <a:solidFill>
                  <a:schemeClr val="bg1">
                    <a:lumMod val="85000"/>
                  </a:schemeClr>
                </a:solidFill>
                <a:latin typeface="微软雅黑" pitchFamily="34" charset="-122"/>
                <a:ea typeface="微软雅黑" pitchFamily="34" charset="-122"/>
              </a:rPr>
              <a:t>校园找饭</a:t>
            </a:r>
            <a:r>
              <a:rPr lang="zh-CN" altLang="en-US" sz="1600" dirty="0" smtClean="0">
                <a:solidFill>
                  <a:schemeClr val="bg1">
                    <a:lumMod val="85000"/>
                  </a:schemeClr>
                </a:solidFill>
                <a:latin typeface="微软雅黑" pitchFamily="34" charset="-122"/>
                <a:ea typeface="微软雅黑" pitchFamily="34" charset="-122"/>
              </a:rPr>
              <a:t>通过软件自身</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2400" b="1" dirty="0">
                <a:solidFill>
                  <a:schemeClr val="bg1">
                    <a:lumMod val="85000"/>
                  </a:schemeClr>
                </a:solidFill>
                <a:latin typeface="微软雅黑" pitchFamily="34" charset="-122"/>
                <a:ea typeface="微软雅黑" pitchFamily="34" charset="-122"/>
              </a:rPr>
              <a:t>商户和消费者共用一个客户端</a:t>
            </a:r>
            <a:r>
              <a:rPr lang="zh-CN" altLang="en-US" sz="1600" dirty="0" smtClean="0">
                <a:solidFill>
                  <a:schemeClr val="bg1">
                    <a:lumMod val="85000"/>
                  </a:schemeClr>
                </a:solidFill>
                <a:latin typeface="微软雅黑" pitchFamily="34" charset="-122"/>
                <a:ea typeface="微软雅黑" pitchFamily="34" charset="-122"/>
              </a:rPr>
              <a:t>的特色优点</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同时又通过</a:t>
            </a:r>
            <a:r>
              <a:rPr lang="zh-CN" altLang="en-US" sz="2400" b="1" dirty="0">
                <a:solidFill>
                  <a:schemeClr val="bg1">
                    <a:lumMod val="85000"/>
                  </a:schemeClr>
                </a:solidFill>
                <a:latin typeface="微软雅黑" pitchFamily="34" charset="-122"/>
                <a:ea typeface="微软雅黑" pitchFamily="34" charset="-122"/>
              </a:rPr>
              <a:t>订单即时推送</a:t>
            </a:r>
            <a:r>
              <a:rPr lang="zh-CN" altLang="en-US" sz="1600" dirty="0" smtClean="0">
                <a:solidFill>
                  <a:schemeClr val="bg1">
                    <a:lumMod val="85000"/>
                  </a:schemeClr>
                </a:solidFill>
                <a:latin typeface="微软雅黑" pitchFamily="34" charset="-122"/>
                <a:ea typeface="微软雅黑" pitchFamily="34" charset="-122"/>
              </a:rPr>
              <a:t>这一特色优点</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使订餐、送餐达到</a:t>
            </a:r>
            <a:r>
              <a:rPr lang="zh-CN" altLang="en-US" sz="2400" b="1" dirty="0">
                <a:solidFill>
                  <a:schemeClr val="bg1">
                    <a:lumMod val="85000"/>
                  </a:schemeClr>
                </a:solidFill>
                <a:latin typeface="微软雅黑" pitchFamily="34" charset="-122"/>
                <a:ea typeface="微软雅黑" pitchFamily="34" charset="-122"/>
              </a:rPr>
              <a:t>高效、准确</a:t>
            </a:r>
            <a:r>
              <a:rPr lang="zh-CN" altLang="en-US" sz="1600" dirty="0" smtClean="0">
                <a:solidFill>
                  <a:schemeClr val="bg1">
                    <a:lumMod val="85000"/>
                  </a:schemeClr>
                </a:solidFill>
                <a:latin typeface="微软雅黑" pitchFamily="34" charset="-122"/>
                <a:ea typeface="微软雅黑" pitchFamily="34" charset="-122"/>
              </a:rPr>
              <a:t>的状态</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为</a:t>
            </a:r>
            <a:r>
              <a:rPr lang="zh-CN" altLang="en-US" sz="2400" b="1" dirty="0">
                <a:solidFill>
                  <a:schemeClr val="bg1">
                    <a:lumMod val="85000"/>
                  </a:schemeClr>
                </a:solidFill>
                <a:latin typeface="微软雅黑" pitchFamily="34" charset="-122"/>
                <a:ea typeface="微软雅黑" pitchFamily="34" charset="-122"/>
              </a:rPr>
              <a:t>消费者</a:t>
            </a:r>
            <a:r>
              <a:rPr lang="zh-CN" altLang="en-US" sz="1600" dirty="0" smtClean="0">
                <a:solidFill>
                  <a:schemeClr val="bg1">
                    <a:lumMod val="85000"/>
                  </a:schemeClr>
                </a:solidFill>
                <a:latin typeface="微软雅黑" pitchFamily="34" charset="-122"/>
                <a:ea typeface="微软雅黑" pitchFamily="34" charset="-122"/>
              </a:rPr>
              <a:t>和</a:t>
            </a:r>
            <a:r>
              <a:rPr lang="zh-CN" altLang="en-US" sz="2400" b="1" dirty="0">
                <a:solidFill>
                  <a:schemeClr val="bg1">
                    <a:lumMod val="85000"/>
                  </a:schemeClr>
                </a:solidFill>
                <a:latin typeface="微软雅黑" pitchFamily="34" charset="-122"/>
                <a:ea typeface="微软雅黑" pitchFamily="34" charset="-122"/>
              </a:rPr>
              <a:t>商户</a:t>
            </a:r>
            <a:r>
              <a:rPr lang="zh-CN" altLang="en-US" sz="1600" dirty="0" smtClean="0">
                <a:solidFill>
                  <a:schemeClr val="bg1">
                    <a:lumMod val="85000"/>
                  </a:schemeClr>
                </a:solidFill>
                <a:latin typeface="微软雅黑" pitchFamily="34" charset="-122"/>
                <a:ea typeface="微软雅黑" pitchFamily="34" charset="-122"/>
              </a:rPr>
              <a:t>的权益滚动带来巨大动力</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同时，校园找饭定位明确，提供</a:t>
            </a:r>
            <a:r>
              <a:rPr lang="zh-CN" altLang="en-US" sz="2400" b="1" dirty="0">
                <a:solidFill>
                  <a:schemeClr val="bg1">
                    <a:lumMod val="85000"/>
                  </a:schemeClr>
                </a:solidFill>
                <a:latin typeface="微软雅黑" pitchFamily="34" charset="-122"/>
                <a:ea typeface="微软雅黑" pitchFamily="34" charset="-122"/>
              </a:rPr>
              <a:t>学校餐厅及周边餐饮业订送餐业务</a:t>
            </a:r>
            <a:endParaRPr lang="en-US" altLang="zh-CN" sz="2400" b="1" dirty="0">
              <a:solidFill>
                <a:schemeClr val="bg1">
                  <a:lumMod val="85000"/>
                </a:schemeClr>
              </a:solidFill>
              <a:latin typeface="微软雅黑" pitchFamily="34" charset="-122"/>
              <a:ea typeface="微软雅黑" pitchFamily="34" charset="-122"/>
            </a:endParaRPr>
          </a:p>
          <a:p>
            <a:r>
              <a:rPr lang="zh-CN" altLang="en-US" sz="2400" b="1" dirty="0">
                <a:solidFill>
                  <a:schemeClr val="bg1">
                    <a:lumMod val="85000"/>
                  </a:schemeClr>
                </a:solidFill>
                <a:latin typeface="微软雅黑" pitchFamily="34" charset="-122"/>
                <a:ea typeface="微软雅黑" pitchFamily="34" charset="-122"/>
              </a:rPr>
              <a:t>市场空缺</a:t>
            </a:r>
            <a:r>
              <a:rPr lang="zh-CN" altLang="en-US" sz="1600" dirty="0" smtClean="0">
                <a:solidFill>
                  <a:schemeClr val="bg1">
                    <a:lumMod val="85000"/>
                  </a:schemeClr>
                </a:solidFill>
                <a:latin typeface="微软雅黑" pitchFamily="34" charset="-122"/>
                <a:ea typeface="微软雅黑" pitchFamily="34" charset="-122"/>
              </a:rPr>
              <a:t>，</a:t>
            </a:r>
            <a:r>
              <a:rPr lang="zh-CN" altLang="en-US" sz="2400" b="1" dirty="0">
                <a:solidFill>
                  <a:schemeClr val="bg1">
                    <a:lumMod val="85000"/>
                  </a:schemeClr>
                </a:solidFill>
                <a:latin typeface="微软雅黑" pitchFamily="34" charset="-122"/>
                <a:ea typeface="微软雅黑" pitchFamily="34" charset="-122"/>
              </a:rPr>
              <a:t>需求量巨大</a:t>
            </a:r>
            <a:r>
              <a:rPr lang="zh-CN" altLang="en-US" sz="1600" dirty="0" smtClean="0">
                <a:solidFill>
                  <a:schemeClr val="bg1">
                    <a:lumMod val="85000"/>
                  </a:schemeClr>
                </a:solidFill>
                <a:latin typeface="微软雅黑" pitchFamily="34" charset="-122"/>
                <a:ea typeface="微软雅黑" pitchFamily="34" charset="-122"/>
              </a:rPr>
              <a:t>，迎合大学生和广大商户的需求及口味</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1600" dirty="0" smtClean="0">
                <a:solidFill>
                  <a:schemeClr val="bg1">
                    <a:lumMod val="85000"/>
                  </a:schemeClr>
                </a:solidFill>
                <a:latin typeface="微软雅黑" pitchFamily="34" charset="-122"/>
                <a:ea typeface="微软雅黑" pitchFamily="34" charset="-122"/>
              </a:rPr>
              <a:t>清新欢快的</a:t>
            </a:r>
            <a:r>
              <a:rPr lang="zh-CN" altLang="en-US" sz="2400" b="1" dirty="0">
                <a:solidFill>
                  <a:schemeClr val="bg1">
                    <a:lumMod val="85000"/>
                  </a:schemeClr>
                </a:solidFill>
                <a:latin typeface="微软雅黑" pitchFamily="34" charset="-122"/>
                <a:ea typeface="微软雅黑" pitchFamily="34" charset="-122"/>
              </a:rPr>
              <a:t>界面</a:t>
            </a:r>
            <a:r>
              <a:rPr lang="zh-CN" altLang="en-US" sz="1600" dirty="0" smtClean="0">
                <a:solidFill>
                  <a:schemeClr val="bg1">
                    <a:lumMod val="85000"/>
                  </a:schemeClr>
                </a:solidFill>
                <a:latin typeface="微软雅黑" pitchFamily="34" charset="-122"/>
                <a:ea typeface="微软雅黑" pitchFamily="34" charset="-122"/>
              </a:rPr>
              <a:t>更是给用户带来全新体验</a:t>
            </a:r>
            <a:endParaRPr lang="en-US" altLang="zh-CN" sz="1600" dirty="0" smtClean="0">
              <a:solidFill>
                <a:schemeClr val="bg1">
                  <a:lumMod val="85000"/>
                </a:schemeClr>
              </a:solidFill>
              <a:latin typeface="微软雅黑" pitchFamily="34" charset="-122"/>
              <a:ea typeface="微软雅黑" pitchFamily="34" charset="-122"/>
            </a:endParaRPr>
          </a:p>
          <a:p>
            <a:r>
              <a:rPr lang="zh-CN" altLang="en-US" sz="2400" b="1" dirty="0">
                <a:solidFill>
                  <a:schemeClr val="bg1">
                    <a:lumMod val="85000"/>
                  </a:schemeClr>
                </a:solidFill>
                <a:latin typeface="微软雅黑" pitchFamily="34" charset="-122"/>
                <a:ea typeface="微软雅黑" pitchFamily="34" charset="-122"/>
              </a:rPr>
              <a:t>后台管理系统</a:t>
            </a:r>
            <a:r>
              <a:rPr lang="zh-CN" altLang="en-US" sz="1600" dirty="0" smtClean="0">
                <a:solidFill>
                  <a:schemeClr val="bg1">
                    <a:lumMod val="85000"/>
                  </a:schemeClr>
                </a:solidFill>
                <a:latin typeface="微软雅黑" pitchFamily="34" charset="-122"/>
                <a:ea typeface="微软雅黑" pitchFamily="34" charset="-122"/>
              </a:rPr>
              <a:t>保证了</a:t>
            </a:r>
            <a:r>
              <a:rPr lang="zh-CN" altLang="en-US" sz="1600" dirty="0">
                <a:solidFill>
                  <a:schemeClr val="bg1">
                    <a:lumMod val="85000"/>
                  </a:schemeClr>
                </a:solidFill>
                <a:latin typeface="微软雅黑" pitchFamily="34" charset="-122"/>
                <a:ea typeface="微软雅黑" pitchFamily="34" charset="-122"/>
              </a:rPr>
              <a:t>系统</a:t>
            </a:r>
            <a:r>
              <a:rPr lang="zh-CN" altLang="en-US" sz="2400" b="1" dirty="0">
                <a:solidFill>
                  <a:schemeClr val="bg1">
                    <a:lumMod val="85000"/>
                  </a:schemeClr>
                </a:solidFill>
                <a:latin typeface="微软雅黑" pitchFamily="34" charset="-122"/>
                <a:ea typeface="微软雅黑" pitchFamily="34" charset="-122"/>
              </a:rPr>
              <a:t>安全</a:t>
            </a:r>
            <a:r>
              <a:rPr lang="zh-CN" altLang="en-US" sz="1600" dirty="0" smtClean="0">
                <a:solidFill>
                  <a:schemeClr val="bg1">
                    <a:lumMod val="85000"/>
                  </a:schemeClr>
                </a:solidFill>
                <a:latin typeface="微软雅黑" pitchFamily="34" charset="-122"/>
                <a:ea typeface="微软雅黑" pitchFamily="34" charset="-122"/>
              </a:rPr>
              <a:t>、</a:t>
            </a:r>
            <a:r>
              <a:rPr lang="zh-CN" altLang="en-US" sz="2400" b="1" dirty="0">
                <a:solidFill>
                  <a:schemeClr val="bg1">
                    <a:lumMod val="85000"/>
                  </a:schemeClr>
                </a:solidFill>
                <a:latin typeface="微软雅黑" pitchFamily="34" charset="-122"/>
                <a:ea typeface="微软雅黑" pitchFamily="34" charset="-122"/>
              </a:rPr>
              <a:t>高效</a:t>
            </a:r>
            <a:r>
              <a:rPr lang="zh-CN" altLang="en-US" sz="1600" dirty="0" smtClean="0">
                <a:solidFill>
                  <a:schemeClr val="bg1">
                    <a:lumMod val="85000"/>
                  </a:schemeClr>
                </a:solidFill>
                <a:latin typeface="微软雅黑" pitchFamily="34" charset="-122"/>
                <a:ea typeface="微软雅黑" pitchFamily="34" charset="-122"/>
              </a:rPr>
              <a:t>运行</a:t>
            </a:r>
            <a:endParaRPr lang="zh-CN" altLang="en-US" sz="1600" dirty="0">
              <a:solidFill>
                <a:schemeClr val="bg1">
                  <a:lumMod val="85000"/>
                </a:schemeClr>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121196"/>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2430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9632" y="1016650"/>
            <a:ext cx="1872208" cy="584775"/>
          </a:xfrm>
          <a:prstGeom prst="rect">
            <a:avLst/>
          </a:prstGeom>
          <a:noFill/>
        </p:spPr>
        <p:txBody>
          <a:bodyPr wrap="square" rtlCol="0">
            <a:spAutoFit/>
          </a:bodyPr>
          <a:lstStyle/>
          <a:p>
            <a:r>
              <a:rPr lang="zh-CN" altLang="en-US" sz="3200" b="1" dirty="0" smtClean="0">
                <a:solidFill>
                  <a:schemeClr val="bg1">
                    <a:lumMod val="85000"/>
                  </a:schemeClr>
                </a:solidFill>
                <a:latin typeface="微软雅黑" pitchFamily="34" charset="-122"/>
                <a:ea typeface="微软雅黑" pitchFamily="34" charset="-122"/>
              </a:rPr>
              <a:t>硬件环境</a:t>
            </a:r>
            <a:endParaRPr lang="zh-CN" altLang="en-US" sz="3200" b="1" dirty="0">
              <a:solidFill>
                <a:schemeClr val="bg1">
                  <a:lumMod val="85000"/>
                </a:schemeClr>
              </a:solidFill>
              <a:latin typeface="微软雅黑" pitchFamily="34" charset="-122"/>
              <a:ea typeface="微软雅黑" pitchFamily="34" charset="-122"/>
            </a:endParaRPr>
          </a:p>
        </p:txBody>
      </p:sp>
      <p:sp>
        <p:nvSpPr>
          <p:cNvPr id="9" name="TextBox 8"/>
          <p:cNvSpPr txBox="1"/>
          <p:nvPr/>
        </p:nvSpPr>
        <p:spPr>
          <a:xfrm>
            <a:off x="5796136" y="1048589"/>
            <a:ext cx="1872208" cy="584775"/>
          </a:xfrm>
          <a:prstGeom prst="rect">
            <a:avLst/>
          </a:prstGeom>
          <a:noFill/>
        </p:spPr>
        <p:txBody>
          <a:bodyPr wrap="square" rtlCol="0">
            <a:spAutoFit/>
          </a:bodyPr>
          <a:lstStyle/>
          <a:p>
            <a:r>
              <a:rPr lang="zh-CN" altLang="en-US" sz="3200" b="1" dirty="0">
                <a:solidFill>
                  <a:schemeClr val="bg1">
                    <a:lumMod val="85000"/>
                  </a:schemeClr>
                </a:solidFill>
                <a:latin typeface="微软雅黑" pitchFamily="34" charset="-122"/>
                <a:ea typeface="微软雅黑" pitchFamily="34" charset="-122"/>
              </a:rPr>
              <a:t>运行平台</a:t>
            </a:r>
          </a:p>
        </p:txBody>
      </p:sp>
      <p:grpSp>
        <p:nvGrpSpPr>
          <p:cNvPr id="12" name="组合 11"/>
          <p:cNvGrpSpPr/>
          <p:nvPr/>
        </p:nvGrpSpPr>
        <p:grpSpPr>
          <a:xfrm>
            <a:off x="467544" y="1633364"/>
            <a:ext cx="3528392" cy="3744416"/>
            <a:chOff x="467544" y="1633364"/>
            <a:chExt cx="3528392" cy="3744416"/>
          </a:xfrm>
        </p:grpSpPr>
        <p:sp>
          <p:nvSpPr>
            <p:cNvPr id="5" name="流程图: 可选过程 4"/>
            <p:cNvSpPr/>
            <p:nvPr/>
          </p:nvSpPr>
          <p:spPr>
            <a:xfrm>
              <a:off x="467544" y="1633364"/>
              <a:ext cx="3528392" cy="3744416"/>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0" name="Text Box 37"/>
            <p:cNvSpPr txBox="1">
              <a:spLocks noChangeArrowheads="1"/>
            </p:cNvSpPr>
            <p:nvPr/>
          </p:nvSpPr>
          <p:spPr bwMode="auto">
            <a:xfrm>
              <a:off x="755576" y="1750953"/>
              <a:ext cx="3168352"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b="1" dirty="0">
                  <a:solidFill>
                    <a:schemeClr val="bg1"/>
                  </a:solidFill>
                  <a:latin typeface="微软雅黑" pitchFamily="34" charset="-122"/>
                  <a:ea typeface="微软雅黑" pitchFamily="34" charset="-122"/>
                </a:rPr>
                <a:t>CPU</a:t>
              </a:r>
              <a:r>
                <a:rPr lang="zh-CN" altLang="en-US" dirty="0">
                  <a:solidFill>
                    <a:schemeClr val="bg1"/>
                  </a:solidFill>
                  <a:latin typeface="微软雅黑" pitchFamily="34" charset="-122"/>
                  <a:ea typeface="微软雅黑" pitchFamily="34" charset="-122"/>
                </a:rPr>
                <a:t>：</a:t>
              </a:r>
              <a:r>
                <a:rPr lang="en-US" altLang="zh-CN" dirty="0">
                  <a:solidFill>
                    <a:schemeClr val="bg1"/>
                  </a:solidFill>
                  <a:latin typeface="微软雅黑" pitchFamily="34" charset="-122"/>
                  <a:ea typeface="微软雅黑" pitchFamily="34" charset="-122"/>
                </a:rPr>
                <a:t>1.2GHz</a:t>
              </a:r>
              <a:r>
                <a:rPr lang="zh-CN" altLang="en-US" dirty="0">
                  <a:solidFill>
                    <a:schemeClr val="bg1"/>
                  </a:solidFill>
                  <a:latin typeface="微软雅黑" pitchFamily="34" charset="-122"/>
                  <a:ea typeface="微软雅黑" pitchFamily="34" charset="-122"/>
                </a:rPr>
                <a:t>以上</a:t>
              </a:r>
            </a:p>
            <a:p>
              <a:pPr algn="l">
                <a:spcBef>
                  <a:spcPct val="50000"/>
                </a:spcBef>
              </a:pPr>
              <a:r>
                <a:rPr lang="zh-CN" altLang="en-US" b="1" dirty="0">
                  <a:solidFill>
                    <a:schemeClr val="bg1"/>
                  </a:solidFill>
                  <a:latin typeface="微软雅黑" pitchFamily="34" charset="-122"/>
                  <a:ea typeface="微软雅黑" pitchFamily="34" charset="-122"/>
                </a:rPr>
                <a:t>内存</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512MB</a:t>
              </a:r>
              <a:r>
                <a:rPr lang="zh-CN" altLang="en-US" dirty="0">
                  <a:solidFill>
                    <a:schemeClr val="bg1"/>
                  </a:solidFill>
                  <a:latin typeface="微软雅黑" pitchFamily="34" charset="-122"/>
                  <a:ea typeface="微软雅黑" pitchFamily="34" charset="-122"/>
                </a:rPr>
                <a:t>以上</a:t>
              </a:r>
            </a:p>
            <a:p>
              <a:pPr algn="l">
                <a:spcBef>
                  <a:spcPct val="50000"/>
                </a:spcBef>
              </a:pPr>
              <a:r>
                <a:rPr lang="zh-CN" altLang="en-US" b="1" dirty="0">
                  <a:solidFill>
                    <a:schemeClr val="bg1"/>
                  </a:solidFill>
                  <a:latin typeface="微软雅黑" pitchFamily="34" charset="-122"/>
                  <a:ea typeface="微软雅黑" pitchFamily="34" charset="-122"/>
                </a:rPr>
                <a:t>硬盘</a:t>
              </a:r>
              <a:r>
                <a:rPr lang="zh-CN" altLang="en-US" dirty="0">
                  <a:solidFill>
                    <a:schemeClr val="bg1"/>
                  </a:solidFill>
                  <a:latin typeface="微软雅黑" pitchFamily="34" charset="-122"/>
                  <a:ea typeface="微软雅黑" pitchFamily="34" charset="-122"/>
                </a:rPr>
                <a:t>：</a:t>
              </a:r>
              <a:r>
                <a:rPr lang="en-US" altLang="zh-CN" dirty="0">
                  <a:solidFill>
                    <a:schemeClr val="bg1"/>
                  </a:solidFill>
                  <a:latin typeface="微软雅黑" pitchFamily="34" charset="-122"/>
                  <a:ea typeface="微软雅黑" pitchFamily="34" charset="-122"/>
                </a:rPr>
                <a:t>40G</a:t>
              </a:r>
              <a:r>
                <a:rPr lang="zh-CN" altLang="en-US" dirty="0">
                  <a:solidFill>
                    <a:schemeClr val="bg1"/>
                  </a:solidFill>
                  <a:latin typeface="微软雅黑" pitchFamily="34" charset="-122"/>
                  <a:ea typeface="微软雅黑" pitchFamily="34" charset="-122"/>
                </a:rPr>
                <a:t>以上</a:t>
              </a:r>
            </a:p>
            <a:p>
              <a:pPr algn="l">
                <a:spcBef>
                  <a:spcPct val="50000"/>
                </a:spcBef>
              </a:pPr>
              <a:r>
                <a:rPr lang="zh-CN" altLang="en-US" b="1" dirty="0">
                  <a:solidFill>
                    <a:schemeClr val="bg1"/>
                  </a:solidFill>
                  <a:latin typeface="微软雅黑" pitchFamily="34" charset="-122"/>
                  <a:ea typeface="微软雅黑" pitchFamily="34" charset="-122"/>
                </a:rPr>
                <a:t>网络</a:t>
              </a:r>
              <a:r>
                <a:rPr lang="zh-CN" altLang="en-US" dirty="0" smtClean="0">
                  <a:solidFill>
                    <a:schemeClr val="bg1"/>
                  </a:solidFill>
                  <a:latin typeface="微软雅黑" pitchFamily="34" charset="-122"/>
                  <a:ea typeface="微软雅黑" pitchFamily="34" charset="-122"/>
                </a:rPr>
                <a:t>：保证</a:t>
              </a:r>
              <a:r>
                <a:rPr lang="zh-CN" altLang="en-US" dirty="0">
                  <a:solidFill>
                    <a:schemeClr val="bg1"/>
                  </a:solidFill>
                  <a:latin typeface="微软雅黑" pitchFamily="34" charset="-122"/>
                  <a:ea typeface="微软雅黑" pitchFamily="34" charset="-122"/>
                </a:rPr>
                <a:t>通畅的网络连接</a:t>
              </a:r>
            </a:p>
            <a:p>
              <a:pPr algn="l">
                <a:spcBef>
                  <a:spcPct val="50000"/>
                </a:spcBef>
              </a:pPr>
              <a:r>
                <a:rPr lang="zh-CN" altLang="en-US" b="1" dirty="0">
                  <a:solidFill>
                    <a:schemeClr val="bg1"/>
                  </a:solidFill>
                  <a:latin typeface="微软雅黑" pitchFamily="34" charset="-122"/>
                  <a:ea typeface="微软雅黑" pitchFamily="34" charset="-122"/>
                </a:rPr>
                <a:t>其他</a:t>
              </a:r>
              <a:r>
                <a:rPr lang="zh-CN" altLang="en-US" dirty="0">
                  <a:solidFill>
                    <a:schemeClr val="bg1"/>
                  </a:solidFill>
                  <a:latin typeface="微软雅黑" pitchFamily="34" charset="-122"/>
                  <a:ea typeface="微软雅黑" pitchFamily="34" charset="-122"/>
                </a:rPr>
                <a:t>：显示器、键盘</a:t>
              </a:r>
              <a:r>
                <a:rPr lang="zh-CN" altLang="en-US" dirty="0" smtClean="0">
                  <a:solidFill>
                    <a:schemeClr val="bg1"/>
                  </a:solidFill>
                  <a:latin typeface="微软雅黑" pitchFamily="34" charset="-122"/>
                  <a:ea typeface="微软雅黑" pitchFamily="34" charset="-122"/>
                </a:rPr>
                <a:t>鼠标</a:t>
              </a:r>
              <a:endParaRPr lang="zh-CN" altLang="en-US" dirty="0">
                <a:solidFill>
                  <a:schemeClr val="bg1"/>
                </a:solidFill>
                <a:latin typeface="微软雅黑" pitchFamily="34" charset="-122"/>
                <a:ea typeface="微软雅黑" pitchFamily="34" charset="-122"/>
              </a:endParaRPr>
            </a:p>
            <a:p>
              <a:pPr algn="l">
                <a:spcBef>
                  <a:spcPct val="50000"/>
                </a:spcBef>
              </a:pPr>
              <a:r>
                <a:rPr lang="zh-CN" altLang="en-US" b="1" dirty="0">
                  <a:solidFill>
                    <a:schemeClr val="bg1"/>
                  </a:solidFill>
                  <a:latin typeface="微软雅黑" pitchFamily="34" charset="-122"/>
                  <a:ea typeface="微软雅黑" pitchFamily="34" charset="-122"/>
                </a:rPr>
                <a:t>手机</a:t>
              </a:r>
              <a:r>
                <a:rPr lang="zh-CN" altLang="en-US" dirty="0" smtClean="0">
                  <a:solidFill>
                    <a:schemeClr val="bg1"/>
                  </a:solidFill>
                  <a:latin typeface="微软雅黑" pitchFamily="34" charset="-122"/>
                  <a:ea typeface="微软雅黑" pitchFamily="34" charset="-122"/>
                </a:rPr>
                <a:t>：系统</a:t>
              </a:r>
              <a:r>
                <a:rPr lang="en-US" altLang="zh-CN" dirty="0" smtClean="0">
                  <a:solidFill>
                    <a:schemeClr val="bg1"/>
                  </a:solidFill>
                  <a:latin typeface="微软雅黑" pitchFamily="34" charset="-122"/>
                  <a:ea typeface="微软雅黑" pitchFamily="34" charset="-122"/>
                </a:rPr>
                <a:t>android 2.2</a:t>
              </a:r>
              <a:r>
                <a:rPr lang="zh-CN" altLang="en-US" dirty="0" smtClean="0">
                  <a:solidFill>
                    <a:schemeClr val="bg1"/>
                  </a:solidFill>
                  <a:latin typeface="微软雅黑" pitchFamily="34" charset="-122"/>
                  <a:ea typeface="微软雅黑" pitchFamily="34" charset="-122"/>
                </a:rPr>
                <a:t>及以  上，支持定位功能，屏幕分辨率灵活，开发时使用分辨率</a:t>
              </a:r>
              <a:r>
                <a:rPr lang="en-US" altLang="zh-CN" dirty="0" smtClean="0">
                  <a:solidFill>
                    <a:schemeClr val="bg1"/>
                  </a:solidFill>
                  <a:latin typeface="微软雅黑" pitchFamily="34" charset="-122"/>
                  <a:ea typeface="微软雅黑" pitchFamily="34" charset="-122"/>
                </a:rPr>
                <a:t>320</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480</a:t>
              </a:r>
              <a:r>
                <a:rPr lang="zh-CN" altLang="en-US" dirty="0" smtClean="0">
                  <a:solidFill>
                    <a:schemeClr val="bg1"/>
                  </a:solidFill>
                  <a:latin typeface="微软雅黑" pitchFamily="34" charset="-122"/>
                  <a:ea typeface="微软雅黑" pitchFamily="34" charset="-122"/>
                </a:rPr>
                <a:t>，分辨率在其之上均可支持</a:t>
              </a:r>
              <a:endParaRPr lang="zh-CN" altLang="en-US" dirty="0">
                <a:ea typeface="宋体" charset="-122"/>
              </a:endParaRPr>
            </a:p>
          </p:txBody>
        </p:sp>
      </p:grpSp>
      <p:grpSp>
        <p:nvGrpSpPr>
          <p:cNvPr id="14" name="组合 13"/>
          <p:cNvGrpSpPr/>
          <p:nvPr/>
        </p:nvGrpSpPr>
        <p:grpSpPr>
          <a:xfrm>
            <a:off x="5004048" y="1633364"/>
            <a:ext cx="3600400" cy="3744416"/>
            <a:chOff x="5004048" y="1633364"/>
            <a:chExt cx="3600400" cy="3744416"/>
          </a:xfrm>
        </p:grpSpPr>
        <p:sp>
          <p:nvSpPr>
            <p:cNvPr id="13" name="流程图: 可选过程 12"/>
            <p:cNvSpPr/>
            <p:nvPr/>
          </p:nvSpPr>
          <p:spPr>
            <a:xfrm>
              <a:off x="5004048" y="1633364"/>
              <a:ext cx="3528392" cy="3744416"/>
            </a:xfrm>
            <a:prstGeom prst="flowChartAlternate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 name="Text Box 41"/>
            <p:cNvSpPr txBox="1">
              <a:spLocks noChangeArrowheads="1"/>
            </p:cNvSpPr>
            <p:nvPr/>
          </p:nvSpPr>
          <p:spPr bwMode="auto">
            <a:xfrm>
              <a:off x="5220072" y="1921396"/>
              <a:ext cx="338437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b="1" dirty="0">
                  <a:solidFill>
                    <a:schemeClr val="bg1"/>
                  </a:solidFill>
                  <a:latin typeface="微软雅黑" pitchFamily="34" charset="-122"/>
                  <a:ea typeface="微软雅黑" pitchFamily="34" charset="-122"/>
                </a:rPr>
                <a:t>操作系统</a:t>
              </a:r>
              <a:r>
                <a:rPr lang="zh-CN" altLang="en-US" dirty="0">
                  <a:solidFill>
                    <a:schemeClr val="bg1"/>
                  </a:solidFill>
                  <a:latin typeface="微软雅黑" pitchFamily="34" charset="-122"/>
                  <a:ea typeface="微软雅黑" pitchFamily="34" charset="-122"/>
                </a:rPr>
                <a:t>：</a:t>
              </a:r>
              <a:r>
                <a:rPr lang="en-US" altLang="zh-CN" dirty="0">
                  <a:solidFill>
                    <a:schemeClr val="bg1"/>
                  </a:solidFill>
                  <a:latin typeface="微软雅黑" pitchFamily="34" charset="-122"/>
                  <a:ea typeface="微软雅黑" pitchFamily="34" charset="-122"/>
                </a:rPr>
                <a:t>Windows7/8</a:t>
              </a:r>
            </a:p>
            <a:p>
              <a:pPr algn="l">
                <a:spcBef>
                  <a:spcPct val="50000"/>
                </a:spcBef>
              </a:pPr>
              <a:r>
                <a:rPr lang="en-US" altLang="zh-CN" b="1" dirty="0">
                  <a:solidFill>
                    <a:schemeClr val="bg1"/>
                  </a:solidFill>
                  <a:latin typeface="微软雅黑" pitchFamily="34" charset="-122"/>
                  <a:ea typeface="微软雅黑" pitchFamily="34" charset="-122"/>
                </a:rPr>
                <a:t>Java</a:t>
              </a:r>
              <a:r>
                <a:rPr lang="zh-CN" altLang="en-US" b="1" dirty="0">
                  <a:solidFill>
                    <a:schemeClr val="bg1"/>
                  </a:solidFill>
                  <a:latin typeface="微软雅黑" pitchFamily="34" charset="-122"/>
                  <a:ea typeface="微软雅黑" pitchFamily="34" charset="-122"/>
                </a:rPr>
                <a:t>环境</a:t>
              </a:r>
              <a:r>
                <a:rPr lang="zh-CN" altLang="en-US" dirty="0">
                  <a:solidFill>
                    <a:schemeClr val="bg1"/>
                  </a:solidFill>
                  <a:latin typeface="微软雅黑" pitchFamily="34" charset="-122"/>
                  <a:ea typeface="微软雅黑" pitchFamily="34" charset="-122"/>
                </a:rPr>
                <a:t>：</a:t>
              </a:r>
              <a:r>
                <a:rPr lang="en-US" altLang="zh-CN" dirty="0">
                  <a:solidFill>
                    <a:schemeClr val="bg1"/>
                  </a:solidFill>
                  <a:latin typeface="微软雅黑" pitchFamily="34" charset="-122"/>
                  <a:ea typeface="微软雅黑" pitchFamily="34" charset="-122"/>
                </a:rPr>
                <a:t>JDK1.6/1.7</a:t>
              </a:r>
            </a:p>
            <a:p>
              <a:pPr>
                <a:spcBef>
                  <a:spcPct val="50000"/>
                </a:spcBef>
              </a:pPr>
              <a:r>
                <a:rPr lang="zh-CN" altLang="en-US" b="1" dirty="0">
                  <a:solidFill>
                    <a:schemeClr val="bg1"/>
                  </a:solidFill>
                  <a:latin typeface="微软雅黑" pitchFamily="34" charset="-122"/>
                  <a:ea typeface="微软雅黑" pitchFamily="34" charset="-122"/>
                </a:rPr>
                <a:t>数据库</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MySQL 5.0</a:t>
              </a:r>
            </a:p>
            <a:p>
              <a:pPr>
                <a:spcBef>
                  <a:spcPct val="50000"/>
                </a:spcBef>
              </a:pPr>
              <a:r>
                <a:rPr lang="en-US" altLang="zh-CN" b="1" dirty="0" smtClean="0">
                  <a:solidFill>
                    <a:schemeClr val="bg1"/>
                  </a:solidFill>
                  <a:latin typeface="微软雅黑" pitchFamily="34" charset="-122"/>
                  <a:ea typeface="微软雅黑" pitchFamily="34" charset="-122"/>
                </a:rPr>
                <a:t>Web</a:t>
              </a:r>
              <a:r>
                <a:rPr lang="zh-CN" altLang="en-US" b="1" dirty="0">
                  <a:solidFill>
                    <a:schemeClr val="bg1"/>
                  </a:solidFill>
                  <a:latin typeface="微软雅黑" pitchFamily="34" charset="-122"/>
                  <a:ea typeface="微软雅黑" pitchFamily="34" charset="-122"/>
                </a:rPr>
                <a:t>应用服务器</a:t>
              </a:r>
              <a:r>
                <a:rPr lang="zh-CN" altLang="en-US" dirty="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Tomcat7</a:t>
              </a:r>
              <a:endParaRPr lang="en-US" altLang="zh-CN" dirty="0">
                <a:solidFill>
                  <a:schemeClr val="bg1"/>
                </a:solidFill>
                <a:latin typeface="微软雅黑" pitchFamily="34" charset="-122"/>
                <a:ea typeface="微软雅黑" pitchFamily="34" charset="-122"/>
              </a:endParaRPr>
            </a:p>
            <a:p>
              <a:pPr>
                <a:spcBef>
                  <a:spcPct val="50000"/>
                </a:spcBef>
              </a:pPr>
              <a:r>
                <a:rPr lang="en-US" altLang="zh-CN" b="1" dirty="0" smtClean="0">
                  <a:solidFill>
                    <a:schemeClr val="bg1"/>
                  </a:solidFill>
                  <a:latin typeface="微软雅黑" pitchFamily="34" charset="-122"/>
                  <a:ea typeface="微软雅黑" pitchFamily="34" charset="-122"/>
                </a:rPr>
                <a:t>IDE</a:t>
              </a:r>
              <a:r>
                <a:rPr lang="zh-CN" altLang="en-US" dirty="0">
                  <a:solidFill>
                    <a:schemeClr val="bg1"/>
                  </a:solidFill>
                  <a:latin typeface="微软雅黑" pitchFamily="34" charset="-122"/>
                  <a:ea typeface="微软雅黑" pitchFamily="34" charset="-122"/>
                </a:rPr>
                <a:t>：</a:t>
              </a:r>
              <a:r>
                <a:rPr lang="en-US" altLang="zh-CN" dirty="0" err="1">
                  <a:solidFill>
                    <a:schemeClr val="bg1"/>
                  </a:solidFill>
                  <a:latin typeface="微软雅黑" pitchFamily="34" charset="-122"/>
                  <a:ea typeface="微软雅黑" pitchFamily="34" charset="-122"/>
                </a:rPr>
                <a:t>MyEclipse</a:t>
              </a:r>
              <a:r>
                <a:rPr lang="en-US" altLang="zh-CN" dirty="0">
                  <a:solidFill>
                    <a:schemeClr val="bg1"/>
                  </a:solidFill>
                  <a:latin typeface="微软雅黑" pitchFamily="34" charset="-122"/>
                  <a:ea typeface="微软雅黑" pitchFamily="34" charset="-122"/>
                </a:rPr>
                <a:t> 6.5</a:t>
              </a:r>
            </a:p>
            <a:p>
              <a:pPr>
                <a:spcBef>
                  <a:spcPct val="50000"/>
                </a:spcBef>
              </a:pPr>
              <a:r>
                <a:rPr lang="zh-CN" altLang="en-US" b="1" dirty="0">
                  <a:solidFill>
                    <a:schemeClr val="bg1"/>
                  </a:solidFill>
                  <a:latin typeface="微软雅黑" pitchFamily="34" charset="-122"/>
                  <a:ea typeface="微软雅黑" pitchFamily="34" charset="-122"/>
                </a:rPr>
                <a:t>浏览器</a:t>
              </a:r>
              <a:r>
                <a:rPr lang="zh-CN" altLang="en-US" dirty="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IE8/9/10</a:t>
              </a:r>
              <a:endParaRPr lang="zh-CN" altLang="en-US" dirty="0">
                <a:solidFill>
                  <a:schemeClr val="bg1"/>
                </a:solidFill>
                <a:latin typeface="微软雅黑" pitchFamily="34" charset="-122"/>
                <a:ea typeface="微软雅黑" pitchFamily="34" charset="-122"/>
              </a:endParaRPr>
            </a:p>
            <a:p>
              <a:pPr>
                <a:spcBef>
                  <a:spcPct val="50000"/>
                </a:spcBef>
              </a:pPr>
              <a:r>
                <a:rPr lang="zh-CN" altLang="en-US" b="1" dirty="0">
                  <a:solidFill>
                    <a:schemeClr val="bg1"/>
                  </a:solidFill>
                  <a:latin typeface="微软雅黑" pitchFamily="34" charset="-122"/>
                  <a:ea typeface="微软雅黑" pitchFamily="34" charset="-122"/>
                </a:rPr>
                <a:t>手机</a:t>
              </a:r>
              <a:r>
                <a:rPr lang="en-US" altLang="zh-CN" b="1" dirty="0">
                  <a:solidFill>
                    <a:schemeClr val="bg1"/>
                  </a:solidFill>
                  <a:latin typeface="微软雅黑" pitchFamily="34" charset="-122"/>
                  <a:ea typeface="微软雅黑" pitchFamily="34" charset="-122"/>
                </a:rPr>
                <a:t>/</a:t>
              </a:r>
              <a:r>
                <a:rPr lang="zh-CN" altLang="en-US" b="1" dirty="0">
                  <a:solidFill>
                    <a:schemeClr val="bg1"/>
                  </a:solidFill>
                  <a:latin typeface="微软雅黑" pitchFamily="34" charset="-122"/>
                  <a:ea typeface="微软雅黑" pitchFamily="34" charset="-122"/>
                </a:rPr>
                <a:t>模拟器</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Android</a:t>
              </a:r>
              <a:r>
                <a:rPr lang="zh-CN" altLang="en-US" dirty="0" smtClean="0">
                  <a:solidFill>
                    <a:schemeClr val="bg1"/>
                  </a:solidFill>
                  <a:latin typeface="微软雅黑" pitchFamily="34" charset="-122"/>
                  <a:ea typeface="微软雅黑" pitchFamily="34" charset="-122"/>
                </a:rPr>
                <a:t>系统</a:t>
              </a:r>
              <a:r>
                <a:rPr lang="en-US" altLang="zh-CN" dirty="0" smtClean="0">
                  <a:solidFill>
                    <a:schemeClr val="bg1"/>
                  </a:solidFill>
                  <a:latin typeface="微软雅黑" pitchFamily="34" charset="-122"/>
                  <a:ea typeface="微软雅黑" pitchFamily="34" charset="-122"/>
                </a:rPr>
                <a:t>2.2</a:t>
              </a:r>
              <a:r>
                <a:rPr lang="zh-CN" altLang="en-US" dirty="0" smtClean="0">
                  <a:solidFill>
                    <a:schemeClr val="bg1"/>
                  </a:solidFill>
                  <a:latin typeface="微软雅黑" pitchFamily="34" charset="-122"/>
                  <a:ea typeface="微软雅黑" pitchFamily="34" charset="-122"/>
                </a:rPr>
                <a:t>及以上</a:t>
              </a:r>
              <a:endParaRPr lang="en-US" altLang="zh-CN" dirty="0" smtClean="0">
                <a:solidFill>
                  <a:schemeClr val="bg1"/>
                </a:solidFill>
                <a:latin typeface="微软雅黑" pitchFamily="34" charset="-122"/>
                <a:ea typeface="微软雅黑" pitchFamily="34" charset="-122"/>
              </a:endParaRPr>
            </a:p>
          </p:txBody>
        </p:sp>
      </p:gr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21196"/>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4672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957" y="1118989"/>
            <a:ext cx="8527515" cy="4474815"/>
            <a:chOff x="292957" y="1118989"/>
            <a:chExt cx="8527515" cy="4474815"/>
          </a:xfrm>
        </p:grpSpPr>
        <p:sp>
          <p:nvSpPr>
            <p:cNvPr id="3" name="TextBox 2"/>
            <p:cNvSpPr txBox="1"/>
            <p:nvPr/>
          </p:nvSpPr>
          <p:spPr>
            <a:xfrm>
              <a:off x="2123728" y="5070584"/>
              <a:ext cx="4464496" cy="523220"/>
            </a:xfrm>
            <a:prstGeom prst="rect">
              <a:avLst/>
            </a:prstGeom>
            <a:noFill/>
          </p:spPr>
          <p:txBody>
            <a:bodyPr wrap="square" rtlCol="0">
              <a:spAutoFit/>
            </a:bodyPr>
            <a:lstStyle/>
            <a:p>
              <a:r>
                <a:rPr lang="zh-CN" altLang="en-US" sz="2800" b="1" dirty="0" smtClean="0">
                  <a:solidFill>
                    <a:schemeClr val="bg1">
                      <a:lumMod val="85000"/>
                    </a:schemeClr>
                  </a:solidFill>
                  <a:latin typeface="微软雅黑" pitchFamily="34" charset="-122"/>
                  <a:ea typeface="微软雅黑" pitchFamily="34" charset="-122"/>
                </a:rPr>
                <a:t>“校园找饭”系统实现情况</a:t>
              </a:r>
              <a:endParaRPr lang="zh-CN" altLang="en-US" sz="2800" b="1" dirty="0">
                <a:solidFill>
                  <a:schemeClr val="bg1">
                    <a:lumMod val="85000"/>
                  </a:schemeClr>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57" y="1118989"/>
              <a:ext cx="8527515" cy="389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96986"/>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9594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8789" y="1054757"/>
            <a:ext cx="7866422" cy="3602743"/>
            <a:chOff x="223256" y="1054757"/>
            <a:chExt cx="7866422" cy="3602743"/>
          </a:xfrm>
        </p:grpSpPr>
        <p:grpSp>
          <p:nvGrpSpPr>
            <p:cNvPr id="3" name="组合 2"/>
            <p:cNvGrpSpPr/>
            <p:nvPr/>
          </p:nvGrpSpPr>
          <p:grpSpPr>
            <a:xfrm>
              <a:off x="223256" y="1054757"/>
              <a:ext cx="1981944" cy="1991618"/>
              <a:chOff x="3581028" y="1861691"/>
              <a:chExt cx="1981944" cy="1991618"/>
            </a:xfrm>
          </p:grpSpPr>
          <p:grpSp>
            <p:nvGrpSpPr>
              <p:cNvPr id="6" name="组合 5"/>
              <p:cNvGrpSpPr/>
              <p:nvPr/>
            </p:nvGrpSpPr>
            <p:grpSpPr>
              <a:xfrm>
                <a:off x="3581028" y="1862435"/>
                <a:ext cx="914400" cy="923330"/>
                <a:chOff x="3581028" y="1862435"/>
                <a:chExt cx="914400" cy="923330"/>
              </a:xfrm>
            </p:grpSpPr>
            <p:sp>
              <p:nvSpPr>
                <p:cNvPr id="2" name="矩形 1"/>
                <p:cNvSpPr/>
                <p:nvPr/>
              </p:nvSpPr>
              <p:spPr>
                <a:xfrm>
                  <a:off x="3581028"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808037" y="1862435"/>
                  <a:ext cx="460383"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F</a:t>
                  </a:r>
                  <a:endParaRPr lang="zh-CN" altLang="en-US" sz="2400" dirty="0">
                    <a:solidFill>
                      <a:schemeClr val="bg1">
                        <a:lumMod val="85000"/>
                      </a:schemeClr>
                    </a:solidFill>
                    <a:latin typeface="Impact" pitchFamily="34" charset="0"/>
                  </a:endParaRPr>
                </a:p>
              </p:txBody>
            </p:sp>
          </p:grpSp>
          <p:grpSp>
            <p:nvGrpSpPr>
              <p:cNvPr id="7" name="组合 6"/>
              <p:cNvGrpSpPr/>
              <p:nvPr/>
            </p:nvGrpSpPr>
            <p:grpSpPr>
              <a:xfrm>
                <a:off x="4648572" y="1861691"/>
                <a:ext cx="914400" cy="923330"/>
                <a:chOff x="4648572" y="1861691"/>
                <a:chExt cx="914400" cy="923330"/>
              </a:xfrm>
            </p:grpSpPr>
            <p:sp>
              <p:nvSpPr>
                <p:cNvPr id="29" name="矩形 28"/>
                <p:cNvSpPr/>
                <p:nvPr/>
              </p:nvSpPr>
              <p:spPr>
                <a:xfrm>
                  <a:off x="4648572"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14052" y="1861691"/>
                  <a:ext cx="38343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I</a:t>
                  </a:r>
                  <a:endParaRPr lang="zh-CN" altLang="en-US" sz="2400" dirty="0">
                    <a:solidFill>
                      <a:schemeClr val="bg1">
                        <a:lumMod val="85000"/>
                      </a:schemeClr>
                    </a:solidFill>
                    <a:latin typeface="Impact" pitchFamily="34" charset="0"/>
                  </a:endParaRPr>
                </a:p>
              </p:txBody>
            </p:sp>
          </p:grpSp>
          <p:grpSp>
            <p:nvGrpSpPr>
              <p:cNvPr id="8" name="组合 7"/>
              <p:cNvGrpSpPr/>
              <p:nvPr/>
            </p:nvGrpSpPr>
            <p:grpSpPr>
              <a:xfrm>
                <a:off x="3581028" y="2929979"/>
                <a:ext cx="914400" cy="923330"/>
                <a:chOff x="3581028" y="2929979"/>
                <a:chExt cx="914400" cy="923330"/>
              </a:xfrm>
            </p:grpSpPr>
            <p:sp>
              <p:nvSpPr>
                <p:cNvPr id="30" name="矩形 29"/>
                <p:cNvSpPr/>
                <p:nvPr/>
              </p:nvSpPr>
              <p:spPr>
                <a:xfrm>
                  <a:off x="3581028" y="2934444"/>
                  <a:ext cx="914400" cy="9144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58343" y="2929979"/>
                  <a:ext cx="559769" cy="923330"/>
                </a:xfrm>
                <a:prstGeom prst="rect">
                  <a:avLst/>
                </a:prstGeom>
                <a:noFill/>
              </p:spPr>
              <p:txBody>
                <a:bodyPr wrap="none" rtlCol="0">
                  <a:spAutoFit/>
                </a:bodyPr>
                <a:lstStyle/>
                <a:p>
                  <a:pPr algn="ctr"/>
                  <a:r>
                    <a:rPr lang="en-US" altLang="zh-CN" sz="5400" dirty="0">
                      <a:latin typeface="Impact" pitchFamily="34" charset="0"/>
                    </a:rPr>
                    <a:t>N</a:t>
                  </a:r>
                  <a:endParaRPr lang="zh-CN" altLang="en-US" sz="2400" dirty="0">
                    <a:latin typeface="Impact" pitchFamily="34" charset="0"/>
                  </a:endParaRPr>
                </a:p>
              </p:txBody>
            </p:sp>
          </p:grpSp>
          <p:grpSp>
            <p:nvGrpSpPr>
              <p:cNvPr id="9" name="组合 8"/>
              <p:cNvGrpSpPr/>
              <p:nvPr/>
            </p:nvGrpSpPr>
            <p:grpSpPr>
              <a:xfrm>
                <a:off x="4648572" y="2929979"/>
                <a:ext cx="914400" cy="923330"/>
                <a:chOff x="4648572" y="2929979"/>
                <a:chExt cx="914400" cy="923330"/>
              </a:xfrm>
            </p:grpSpPr>
            <p:sp>
              <p:nvSpPr>
                <p:cNvPr id="31" name="矩形 30"/>
                <p:cNvSpPr/>
                <p:nvPr/>
              </p:nvSpPr>
              <p:spPr>
                <a:xfrm>
                  <a:off x="4648572"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821879" y="2929979"/>
                  <a:ext cx="567784"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D</a:t>
                  </a:r>
                  <a:endParaRPr lang="zh-CN" altLang="en-US" sz="2400" dirty="0">
                    <a:solidFill>
                      <a:schemeClr val="bg1">
                        <a:lumMod val="85000"/>
                      </a:schemeClr>
                    </a:solidFill>
                    <a:latin typeface="Impact" pitchFamily="34" charset="0"/>
                  </a:endParaRPr>
                </a:p>
              </p:txBody>
            </p:sp>
          </p:grpSp>
        </p:grpSp>
        <p:sp>
          <p:nvSpPr>
            <p:cNvPr id="15" name="矩形 14"/>
            <p:cNvSpPr/>
            <p:nvPr/>
          </p:nvSpPr>
          <p:spPr>
            <a:xfrm>
              <a:off x="2329678" y="1057500"/>
              <a:ext cx="5760000" cy="360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3905494" y="1345332"/>
            <a:ext cx="3476753" cy="3024336"/>
            <a:chOff x="3905494" y="1345332"/>
            <a:chExt cx="3476753" cy="3024336"/>
          </a:xfrm>
        </p:grpSpPr>
        <p:grpSp>
          <p:nvGrpSpPr>
            <p:cNvPr id="44" name="组合 43"/>
            <p:cNvGrpSpPr/>
            <p:nvPr/>
          </p:nvGrpSpPr>
          <p:grpSpPr>
            <a:xfrm>
              <a:off x="3923928" y="1345332"/>
              <a:ext cx="2765822" cy="369332"/>
              <a:chOff x="3923928" y="2215378"/>
              <a:chExt cx="2765822" cy="369332"/>
            </a:xfrm>
          </p:grpSpPr>
          <p:sp>
            <p:nvSpPr>
              <p:cNvPr id="60" name="TextBox 59"/>
              <p:cNvSpPr txBox="1"/>
              <p:nvPr/>
            </p:nvSpPr>
            <p:spPr>
              <a:xfrm>
                <a:off x="4196760" y="2215378"/>
                <a:ext cx="249299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定位及附近餐饮店查询</a:t>
                </a:r>
                <a:endParaRPr lang="zh-CN" altLang="en-US" dirty="0">
                  <a:solidFill>
                    <a:schemeClr val="bg1">
                      <a:lumMod val="85000"/>
                    </a:schemeClr>
                  </a:solidFill>
                  <a:latin typeface="微软雅黑" pitchFamily="34" charset="-122"/>
                  <a:ea typeface="微软雅黑" pitchFamily="34" charset="-122"/>
                </a:endParaRPr>
              </a:p>
            </p:txBody>
          </p:sp>
          <p:sp>
            <p:nvSpPr>
              <p:cNvPr id="61" name="TextBox 60"/>
              <p:cNvSpPr txBox="1"/>
              <p:nvPr/>
            </p:nvSpPr>
            <p:spPr>
              <a:xfrm>
                <a:off x="3923928" y="2215378"/>
                <a:ext cx="27283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1</a:t>
                </a:r>
                <a:endParaRPr lang="zh-CN" altLang="en-US" dirty="0">
                  <a:solidFill>
                    <a:schemeClr val="bg1">
                      <a:lumMod val="85000"/>
                    </a:schemeClr>
                  </a:solidFill>
                  <a:latin typeface="微软雅黑" pitchFamily="34" charset="-122"/>
                  <a:ea typeface="微软雅黑" pitchFamily="34" charset="-122"/>
                </a:endParaRPr>
              </a:p>
            </p:txBody>
          </p:sp>
        </p:grpSp>
        <p:grpSp>
          <p:nvGrpSpPr>
            <p:cNvPr id="45" name="组合 44"/>
            <p:cNvGrpSpPr/>
            <p:nvPr/>
          </p:nvGrpSpPr>
          <p:grpSpPr>
            <a:xfrm>
              <a:off x="3910303" y="1876333"/>
              <a:ext cx="3471944" cy="369332"/>
              <a:chOff x="3910303" y="2215378"/>
              <a:chExt cx="3471944" cy="369332"/>
            </a:xfrm>
          </p:grpSpPr>
          <p:sp>
            <p:nvSpPr>
              <p:cNvPr id="58" name="TextBox 57"/>
              <p:cNvSpPr txBox="1"/>
              <p:nvPr/>
            </p:nvSpPr>
            <p:spPr>
              <a:xfrm>
                <a:off x="4196760" y="2215378"/>
                <a:ext cx="3185487"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商户和消费者共用一个客户端</a:t>
                </a:r>
                <a:endParaRPr lang="zh-CN" altLang="en-US" dirty="0">
                  <a:solidFill>
                    <a:schemeClr val="bg1">
                      <a:lumMod val="85000"/>
                    </a:schemeClr>
                  </a:solidFill>
                  <a:latin typeface="微软雅黑" pitchFamily="34" charset="-122"/>
                  <a:ea typeface="微软雅黑" pitchFamily="34" charset="-122"/>
                </a:endParaRPr>
              </a:p>
            </p:txBody>
          </p:sp>
          <p:sp>
            <p:nvSpPr>
              <p:cNvPr id="59" name="TextBox 58"/>
              <p:cNvSpPr txBox="1"/>
              <p:nvPr/>
            </p:nvSpPr>
            <p:spPr>
              <a:xfrm>
                <a:off x="3910303" y="2215378"/>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2</a:t>
                </a:r>
                <a:endParaRPr lang="zh-CN" altLang="en-US" dirty="0">
                  <a:solidFill>
                    <a:schemeClr val="bg1">
                      <a:lumMod val="85000"/>
                    </a:schemeClr>
                  </a:solidFill>
                  <a:latin typeface="微软雅黑" pitchFamily="34" charset="-122"/>
                  <a:ea typeface="微软雅黑" pitchFamily="34" charset="-122"/>
                </a:endParaRPr>
              </a:p>
            </p:txBody>
          </p:sp>
        </p:grpSp>
        <p:grpSp>
          <p:nvGrpSpPr>
            <p:cNvPr id="46" name="组合 45"/>
            <p:cNvGrpSpPr/>
            <p:nvPr/>
          </p:nvGrpSpPr>
          <p:grpSpPr>
            <a:xfrm>
              <a:off x="3907097" y="2407334"/>
              <a:ext cx="1859323" cy="369332"/>
              <a:chOff x="3907097" y="2215378"/>
              <a:chExt cx="1859323" cy="369332"/>
            </a:xfrm>
          </p:grpSpPr>
          <p:sp>
            <p:nvSpPr>
              <p:cNvPr id="56" name="TextBox 55"/>
              <p:cNvSpPr txBox="1"/>
              <p:nvPr/>
            </p:nvSpPr>
            <p:spPr>
              <a:xfrm>
                <a:off x="4196760" y="2215378"/>
                <a:ext cx="156966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消息即时推送</a:t>
                </a:r>
                <a:endParaRPr lang="zh-CN" altLang="en-US" dirty="0">
                  <a:solidFill>
                    <a:schemeClr val="bg1">
                      <a:lumMod val="85000"/>
                    </a:schemeClr>
                  </a:solidFill>
                  <a:latin typeface="微软雅黑" pitchFamily="34" charset="-122"/>
                  <a:ea typeface="微软雅黑" pitchFamily="34" charset="-122"/>
                </a:endParaRPr>
              </a:p>
            </p:txBody>
          </p:sp>
          <p:sp>
            <p:nvSpPr>
              <p:cNvPr id="57" name="TextBox 56"/>
              <p:cNvSpPr txBox="1"/>
              <p:nvPr/>
            </p:nvSpPr>
            <p:spPr>
              <a:xfrm>
                <a:off x="3907097" y="2215378"/>
                <a:ext cx="306494"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3</a:t>
                </a:r>
                <a:endParaRPr lang="zh-CN" altLang="en-US" dirty="0">
                  <a:solidFill>
                    <a:schemeClr val="bg1">
                      <a:lumMod val="85000"/>
                    </a:schemeClr>
                  </a:solidFill>
                  <a:latin typeface="微软雅黑" pitchFamily="34" charset="-122"/>
                  <a:ea typeface="微软雅黑" pitchFamily="34" charset="-122"/>
                </a:endParaRPr>
              </a:p>
            </p:txBody>
          </p:sp>
        </p:grpSp>
        <p:grpSp>
          <p:nvGrpSpPr>
            <p:cNvPr id="47" name="组合 46"/>
            <p:cNvGrpSpPr/>
            <p:nvPr/>
          </p:nvGrpSpPr>
          <p:grpSpPr>
            <a:xfrm>
              <a:off x="3910303" y="2938335"/>
              <a:ext cx="2317782" cy="369332"/>
              <a:chOff x="3910303" y="2215378"/>
              <a:chExt cx="2317782" cy="369332"/>
            </a:xfrm>
          </p:grpSpPr>
          <p:sp>
            <p:nvSpPr>
              <p:cNvPr id="54" name="TextBox 53"/>
              <p:cNvSpPr txBox="1"/>
              <p:nvPr/>
            </p:nvSpPr>
            <p:spPr>
              <a:xfrm>
                <a:off x="4196760" y="2215378"/>
                <a:ext cx="2031325"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订单状态即时更新</a:t>
                </a:r>
                <a:endParaRPr lang="zh-CN" altLang="en-US" dirty="0">
                  <a:solidFill>
                    <a:schemeClr val="bg1">
                      <a:lumMod val="85000"/>
                    </a:schemeClr>
                  </a:solidFill>
                  <a:latin typeface="微软雅黑" pitchFamily="34" charset="-122"/>
                  <a:ea typeface="微软雅黑" pitchFamily="34" charset="-122"/>
                </a:endParaRPr>
              </a:p>
            </p:txBody>
          </p:sp>
          <p:sp>
            <p:nvSpPr>
              <p:cNvPr id="55" name="TextBox 54"/>
              <p:cNvSpPr txBox="1"/>
              <p:nvPr/>
            </p:nvSpPr>
            <p:spPr>
              <a:xfrm>
                <a:off x="3910303" y="2215378"/>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4</a:t>
                </a:r>
                <a:endParaRPr lang="zh-CN" altLang="en-US" dirty="0">
                  <a:solidFill>
                    <a:schemeClr val="bg1">
                      <a:lumMod val="85000"/>
                    </a:schemeClr>
                  </a:solidFill>
                  <a:latin typeface="微软雅黑" pitchFamily="34" charset="-122"/>
                  <a:ea typeface="微软雅黑" pitchFamily="34" charset="-122"/>
                </a:endParaRPr>
              </a:p>
            </p:txBody>
          </p:sp>
        </p:grpSp>
        <p:grpSp>
          <p:nvGrpSpPr>
            <p:cNvPr id="48" name="组合 47"/>
            <p:cNvGrpSpPr/>
            <p:nvPr/>
          </p:nvGrpSpPr>
          <p:grpSpPr>
            <a:xfrm>
              <a:off x="3906295" y="3469336"/>
              <a:ext cx="1860125" cy="369332"/>
              <a:chOff x="3906295" y="2215378"/>
              <a:chExt cx="1860125" cy="369332"/>
            </a:xfrm>
          </p:grpSpPr>
          <p:sp>
            <p:nvSpPr>
              <p:cNvPr id="52" name="TextBox 51"/>
              <p:cNvSpPr txBox="1"/>
              <p:nvPr/>
            </p:nvSpPr>
            <p:spPr>
              <a:xfrm>
                <a:off x="4196760" y="2215378"/>
                <a:ext cx="156966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商户管理系统</a:t>
                </a:r>
                <a:endParaRPr lang="zh-CN" altLang="en-US" dirty="0">
                  <a:solidFill>
                    <a:schemeClr val="bg1">
                      <a:lumMod val="85000"/>
                    </a:schemeClr>
                  </a:solidFill>
                  <a:latin typeface="微软雅黑" pitchFamily="34" charset="-122"/>
                  <a:ea typeface="微软雅黑" pitchFamily="34" charset="-122"/>
                </a:endParaRPr>
              </a:p>
            </p:txBody>
          </p:sp>
          <p:sp>
            <p:nvSpPr>
              <p:cNvPr id="53" name="TextBox 52"/>
              <p:cNvSpPr txBox="1"/>
              <p:nvPr/>
            </p:nvSpPr>
            <p:spPr>
              <a:xfrm>
                <a:off x="3906295" y="2215378"/>
                <a:ext cx="308098"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5</a:t>
                </a:r>
                <a:endParaRPr lang="zh-CN" altLang="en-US" dirty="0">
                  <a:solidFill>
                    <a:schemeClr val="bg1">
                      <a:lumMod val="85000"/>
                    </a:schemeClr>
                  </a:solidFill>
                  <a:latin typeface="微软雅黑" pitchFamily="34" charset="-122"/>
                  <a:ea typeface="微软雅黑" pitchFamily="34" charset="-122"/>
                </a:endParaRPr>
              </a:p>
            </p:txBody>
          </p:sp>
        </p:grpSp>
        <p:grpSp>
          <p:nvGrpSpPr>
            <p:cNvPr id="49" name="组合 48"/>
            <p:cNvGrpSpPr/>
            <p:nvPr/>
          </p:nvGrpSpPr>
          <p:grpSpPr>
            <a:xfrm>
              <a:off x="3905494" y="4000336"/>
              <a:ext cx="2091759" cy="369332"/>
              <a:chOff x="3905494" y="2215378"/>
              <a:chExt cx="2091759" cy="369332"/>
            </a:xfrm>
          </p:grpSpPr>
          <p:sp>
            <p:nvSpPr>
              <p:cNvPr id="50" name="TextBox 49"/>
              <p:cNvSpPr txBox="1"/>
              <p:nvPr/>
            </p:nvSpPr>
            <p:spPr>
              <a:xfrm>
                <a:off x="4196760" y="2215378"/>
                <a:ext cx="1800493"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消费者管理系统</a:t>
                </a:r>
                <a:endParaRPr lang="zh-CN" altLang="en-US" dirty="0">
                  <a:solidFill>
                    <a:schemeClr val="bg1">
                      <a:lumMod val="85000"/>
                    </a:schemeClr>
                  </a:solidFill>
                  <a:latin typeface="微软雅黑" pitchFamily="34" charset="-122"/>
                  <a:ea typeface="微软雅黑" pitchFamily="34" charset="-122"/>
                </a:endParaRPr>
              </a:p>
            </p:txBody>
          </p:sp>
          <p:sp>
            <p:nvSpPr>
              <p:cNvPr id="51" name="TextBox 50"/>
              <p:cNvSpPr txBox="1"/>
              <p:nvPr/>
            </p:nvSpPr>
            <p:spPr>
              <a:xfrm>
                <a:off x="3905494" y="2215378"/>
                <a:ext cx="309700"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6</a:t>
                </a:r>
                <a:endParaRPr lang="zh-CN" altLang="en-US" dirty="0">
                  <a:solidFill>
                    <a:schemeClr val="bg1">
                      <a:lumMod val="85000"/>
                    </a:schemeClr>
                  </a:solidFill>
                  <a:latin typeface="微软雅黑" pitchFamily="34" charset="-122"/>
                  <a:ea typeface="微软雅黑" pitchFamily="34" charset="-122"/>
                </a:endParaRPr>
              </a:p>
            </p:txBody>
          </p:sp>
        </p:grpSp>
      </p:gr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67" y="875903"/>
            <a:ext cx="1176337"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740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345332"/>
            <a:ext cx="615553" cy="3888432"/>
          </a:xfrm>
          <a:prstGeom prst="rect">
            <a:avLst/>
          </a:prstGeom>
          <a:noFill/>
        </p:spPr>
        <p:txBody>
          <a:bodyPr vert="eaVert" wrap="square" rtlCol="0">
            <a:spAutoFit/>
          </a:bodyPr>
          <a:lstStyle/>
          <a:p>
            <a:r>
              <a:rPr lang="zh-CN" altLang="en-US" sz="2800" b="1" dirty="0">
                <a:solidFill>
                  <a:schemeClr val="bg1">
                    <a:lumMod val="85000"/>
                  </a:schemeClr>
                </a:solidFill>
                <a:latin typeface="微软雅黑" pitchFamily="34" charset="-122"/>
                <a:ea typeface="微软雅黑" pitchFamily="34" charset="-122"/>
              </a:rPr>
              <a:t>定位及附近餐饮店查询</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60698"/>
            <a:ext cx="2895692" cy="4633106"/>
          </a:xfrm>
          <a:prstGeom prst="rect">
            <a:avLst/>
          </a:prstGeom>
        </p:spPr>
      </p:pic>
      <p:grpSp>
        <p:nvGrpSpPr>
          <p:cNvPr id="17" name="组合 16"/>
          <p:cNvGrpSpPr/>
          <p:nvPr/>
        </p:nvGrpSpPr>
        <p:grpSpPr>
          <a:xfrm>
            <a:off x="4627283" y="1129308"/>
            <a:ext cx="3960440" cy="4176465"/>
            <a:chOff x="4627283" y="1129308"/>
            <a:chExt cx="3960440" cy="4176465"/>
          </a:xfrm>
        </p:grpSpPr>
        <p:grpSp>
          <p:nvGrpSpPr>
            <p:cNvPr id="15" name="组合 14"/>
            <p:cNvGrpSpPr/>
            <p:nvPr/>
          </p:nvGrpSpPr>
          <p:grpSpPr>
            <a:xfrm>
              <a:off x="4627283" y="1129308"/>
              <a:ext cx="3960440" cy="4176465"/>
              <a:chOff x="4627283" y="1129308"/>
              <a:chExt cx="3960440" cy="4176465"/>
            </a:xfrm>
          </p:grpSpPr>
          <p:grpSp>
            <p:nvGrpSpPr>
              <p:cNvPr id="10" name="组合 9"/>
              <p:cNvGrpSpPr/>
              <p:nvPr/>
            </p:nvGrpSpPr>
            <p:grpSpPr>
              <a:xfrm>
                <a:off x="4627283" y="1151012"/>
                <a:ext cx="3960440" cy="4154761"/>
                <a:chOff x="4627283" y="1151012"/>
                <a:chExt cx="3960440" cy="4154761"/>
              </a:xfrm>
            </p:grpSpPr>
            <p:sp>
              <p:nvSpPr>
                <p:cNvPr id="5" name="矩形 4"/>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12" name="TextBox 11"/>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13" name="TextBox 12"/>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4" name="TextBox 13"/>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641476"/>
              <a:ext cx="3722712" cy="2031325"/>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通过调用地图，实现了定位及查找附近餐饮店功能，强大了软件的综合功能性，扩大了用户范围，不仅仅局限于在校大学生，也为游客、商务人士、求学者提供了搜索附近美食的功能，受众更广，软件实用些更强。</a:t>
              </a:r>
              <a:endParaRPr lang="zh-CN" altLang="en-US" dirty="0">
                <a:solidFill>
                  <a:schemeClr val="bg1">
                    <a:lumMod val="85000"/>
                  </a:schemeClr>
                </a:solidFill>
                <a:latin typeface="微软雅黑" pitchFamily="34" charset="-122"/>
                <a:ea typeface="微软雅黑" pitchFamily="34" charset="-122"/>
              </a:endParaRPr>
            </a:p>
          </p:txBody>
        </p:sp>
      </p:gr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7030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489348"/>
            <a:ext cx="1046440" cy="3312368"/>
          </a:xfrm>
          <a:prstGeom prst="rect">
            <a:avLst/>
          </a:prstGeom>
          <a:noFill/>
        </p:spPr>
        <p:txBody>
          <a:bodyPr vert="eaVert" wrap="square" rtlCol="0">
            <a:spAutoFit/>
          </a:bodyPr>
          <a:lstStyle/>
          <a:p>
            <a:pPr algn="ctr"/>
            <a:r>
              <a:rPr lang="zh-CN" altLang="en-US" sz="2800" b="1" dirty="0" smtClean="0">
                <a:solidFill>
                  <a:schemeClr val="bg1">
                    <a:lumMod val="85000"/>
                  </a:schemeClr>
                </a:solidFill>
                <a:latin typeface="微软雅黑" pitchFamily="34" charset="-122"/>
                <a:ea typeface="微软雅黑" pitchFamily="34" charset="-122"/>
              </a:rPr>
              <a:t>共用一个客户端</a:t>
            </a:r>
            <a:endParaRPr lang="en-US" altLang="zh-CN" sz="2800" b="1" dirty="0">
              <a:solidFill>
                <a:schemeClr val="bg1">
                  <a:lumMod val="85000"/>
                </a:schemeClr>
              </a:solidFill>
              <a:latin typeface="微软雅黑" pitchFamily="34" charset="-122"/>
              <a:ea typeface="微软雅黑" pitchFamily="34" charset="-122"/>
            </a:endParaRPr>
          </a:p>
          <a:p>
            <a:pPr algn="ctr"/>
            <a:r>
              <a:rPr lang="zh-CN" altLang="en-US" sz="2800" b="1" dirty="0" smtClean="0">
                <a:solidFill>
                  <a:schemeClr val="bg1">
                    <a:lumMod val="85000"/>
                  </a:schemeClr>
                </a:solidFill>
                <a:latin typeface="微软雅黑" pitchFamily="34" charset="-122"/>
                <a:ea typeface="微软雅黑" pitchFamily="34" charset="-122"/>
              </a:rPr>
              <a:t>商户和消费者</a:t>
            </a:r>
            <a:endParaRPr lang="zh-CN" altLang="en-US" sz="2800" b="1" dirty="0">
              <a:solidFill>
                <a:schemeClr val="bg1">
                  <a:lumMod val="85000"/>
                </a:schemeClr>
              </a:solidFill>
              <a:latin typeface="微软雅黑" pitchFamily="34" charset="-122"/>
              <a:ea typeface="微软雅黑" pitchFamily="34" charset="-122"/>
            </a:endParaRPr>
          </a:p>
        </p:txBody>
      </p:sp>
      <p:grpSp>
        <p:nvGrpSpPr>
          <p:cNvPr id="18" name="组合 17"/>
          <p:cNvGrpSpPr/>
          <p:nvPr/>
        </p:nvGrpSpPr>
        <p:grpSpPr>
          <a:xfrm>
            <a:off x="4627283" y="1129308"/>
            <a:ext cx="3960440" cy="4176465"/>
            <a:chOff x="4627283" y="1129308"/>
            <a:chExt cx="3960440" cy="4176465"/>
          </a:xfrm>
        </p:grpSpPr>
        <p:grpSp>
          <p:nvGrpSpPr>
            <p:cNvPr id="5" name="组合 4"/>
            <p:cNvGrpSpPr/>
            <p:nvPr/>
          </p:nvGrpSpPr>
          <p:grpSpPr>
            <a:xfrm>
              <a:off x="4627283" y="1129308"/>
              <a:ext cx="3960440" cy="4176465"/>
              <a:chOff x="4627283" y="1129308"/>
              <a:chExt cx="3960440" cy="4176465"/>
            </a:xfrm>
          </p:grpSpPr>
          <p:grpSp>
            <p:nvGrpSpPr>
              <p:cNvPr id="6" name="组合 5"/>
              <p:cNvGrpSpPr/>
              <p:nvPr/>
            </p:nvGrpSpPr>
            <p:grpSpPr>
              <a:xfrm>
                <a:off x="4627283" y="1151012"/>
                <a:ext cx="3960440" cy="4154761"/>
                <a:chOff x="4627283" y="1151012"/>
                <a:chExt cx="3960440" cy="4154761"/>
              </a:xfrm>
            </p:grpSpPr>
            <p:sp>
              <p:nvSpPr>
                <p:cNvPr id="11" name="矩形 10"/>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8" name="TextBox 7"/>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9" name="TextBox 8"/>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0" name="TextBox 9"/>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569468"/>
              <a:ext cx="3722712" cy="2308324"/>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比起其他购物软件，又一大特色是实现了消费者和商户共用一个客户端的功能，使得软件由繁化简，将繁杂的商户管理系统和消费者应用管理系统整合到一个客户端之中，消费者不仅可以使用客户端，商户也可通过客户端添加商品信息。功能强大，方便实用。</a:t>
              </a:r>
              <a:endParaRPr lang="zh-CN" altLang="en-US" dirty="0">
                <a:solidFill>
                  <a:schemeClr val="bg1">
                    <a:lumMod val="85000"/>
                  </a:schemeClr>
                </a:solidFill>
                <a:latin typeface="微软雅黑" pitchFamily="34" charset="-122"/>
                <a:ea typeface="微软雅黑" pitchFamily="34" charset="-122"/>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756" y="937453"/>
            <a:ext cx="2910220" cy="4656351"/>
          </a:xfrm>
          <a:prstGeom prst="rect">
            <a:avLst/>
          </a:prstGeom>
        </p:spPr>
      </p:pic>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1377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201316"/>
            <a:ext cx="615553" cy="3888432"/>
          </a:xfrm>
          <a:prstGeom prst="rect">
            <a:avLst/>
          </a:prstGeom>
          <a:noFill/>
        </p:spPr>
        <p:txBody>
          <a:bodyPr vert="eaVert" wrap="square" rtlCol="0">
            <a:spAutoFit/>
          </a:bodyPr>
          <a:lstStyle/>
          <a:p>
            <a:pPr algn="ctr"/>
            <a:r>
              <a:rPr lang="zh-CN" altLang="en-US" sz="2800" b="1" dirty="0" smtClean="0">
                <a:solidFill>
                  <a:schemeClr val="bg1">
                    <a:lumMod val="85000"/>
                  </a:schemeClr>
                </a:solidFill>
                <a:latin typeface="微软雅黑" pitchFamily="34" charset="-122"/>
                <a:ea typeface="微软雅黑" pitchFamily="34" charset="-122"/>
              </a:rPr>
              <a:t>消息即时推送</a:t>
            </a:r>
            <a:endParaRPr lang="zh-CN" altLang="en-US" sz="2800" b="1"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958" y="1003425"/>
            <a:ext cx="2868986" cy="4590379"/>
          </a:xfrm>
          <a:prstGeom prst="rect">
            <a:avLst/>
          </a:prstGeom>
        </p:spPr>
      </p:pic>
      <p:grpSp>
        <p:nvGrpSpPr>
          <p:cNvPr id="17" name="组合 16"/>
          <p:cNvGrpSpPr/>
          <p:nvPr/>
        </p:nvGrpSpPr>
        <p:grpSpPr>
          <a:xfrm>
            <a:off x="4627283" y="1129308"/>
            <a:ext cx="3960440" cy="4176465"/>
            <a:chOff x="4627283" y="1129308"/>
            <a:chExt cx="3960440" cy="4176465"/>
          </a:xfrm>
        </p:grpSpPr>
        <p:grpSp>
          <p:nvGrpSpPr>
            <p:cNvPr id="5" name="组合 4"/>
            <p:cNvGrpSpPr/>
            <p:nvPr/>
          </p:nvGrpSpPr>
          <p:grpSpPr>
            <a:xfrm>
              <a:off x="4627283" y="1129308"/>
              <a:ext cx="3960440" cy="4176465"/>
              <a:chOff x="4627283" y="1129308"/>
              <a:chExt cx="3960440" cy="4176465"/>
            </a:xfrm>
          </p:grpSpPr>
          <p:grpSp>
            <p:nvGrpSpPr>
              <p:cNvPr id="6" name="组合 5"/>
              <p:cNvGrpSpPr/>
              <p:nvPr/>
            </p:nvGrpSpPr>
            <p:grpSpPr>
              <a:xfrm>
                <a:off x="4627283" y="1151012"/>
                <a:ext cx="3960440" cy="4154761"/>
                <a:chOff x="4627283" y="1151012"/>
                <a:chExt cx="3960440" cy="4154761"/>
              </a:xfrm>
            </p:grpSpPr>
            <p:sp>
              <p:nvSpPr>
                <p:cNvPr id="11" name="矩形 10"/>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8" name="TextBox 7"/>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9" name="TextBox 8"/>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0" name="TextBox 9"/>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569468"/>
              <a:ext cx="3722712" cy="2308324"/>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 还实现了消息即时推送的功能，消费者通过手机选择餐品，进行订餐后，商户可在同时收到订单信息，显示消息推送，使得商户对餐品进行准备、送餐不会出现延误等有损消费者和商户利益的状况发生，提高了软件效率，保障了商户和消费者的权益。</a:t>
              </a:r>
              <a:endParaRPr lang="zh-CN" altLang="en-US" dirty="0">
                <a:solidFill>
                  <a:schemeClr val="bg1">
                    <a:lumMod val="85000"/>
                  </a:schemeClr>
                </a:solidFill>
                <a:latin typeface="微软雅黑" pitchFamily="34" charset="-122"/>
                <a:ea typeface="微软雅黑" pitchFamily="34" charset="-122"/>
              </a:endParaRPr>
            </a:p>
          </p:txBody>
        </p:sp>
      </p:gr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1978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201316"/>
            <a:ext cx="615553" cy="3888432"/>
          </a:xfrm>
          <a:prstGeom prst="rect">
            <a:avLst/>
          </a:prstGeom>
          <a:noFill/>
        </p:spPr>
        <p:txBody>
          <a:bodyPr vert="eaVert" wrap="square" rtlCol="0">
            <a:spAutoFit/>
          </a:bodyPr>
          <a:lstStyle/>
          <a:p>
            <a:pPr algn="ctr"/>
            <a:r>
              <a:rPr lang="zh-CN" altLang="en-US" sz="2800" b="1" dirty="0" smtClean="0">
                <a:solidFill>
                  <a:schemeClr val="bg1">
                    <a:lumMod val="85000"/>
                  </a:schemeClr>
                </a:solidFill>
                <a:latin typeface="微软雅黑" pitchFamily="34" charset="-122"/>
                <a:ea typeface="微软雅黑" pitchFamily="34" charset="-122"/>
              </a:rPr>
              <a:t>订单状态即时更新</a:t>
            </a:r>
            <a:endParaRPr lang="zh-CN" altLang="en-US" sz="2800" b="1" dirty="0">
              <a:solidFill>
                <a:schemeClr val="bg1">
                  <a:lumMod val="85000"/>
                </a:schemeClr>
              </a:solidFill>
              <a:latin typeface="微软雅黑" pitchFamily="34" charset="-122"/>
              <a:ea typeface="微软雅黑" pitchFamily="34" charset="-122"/>
            </a:endParaRPr>
          </a:p>
        </p:txBody>
      </p:sp>
      <p:grpSp>
        <p:nvGrpSpPr>
          <p:cNvPr id="17" name="组合 16"/>
          <p:cNvGrpSpPr/>
          <p:nvPr/>
        </p:nvGrpSpPr>
        <p:grpSpPr>
          <a:xfrm>
            <a:off x="4627283" y="1129308"/>
            <a:ext cx="3960440" cy="4176465"/>
            <a:chOff x="4627283" y="1129308"/>
            <a:chExt cx="3960440" cy="4176465"/>
          </a:xfrm>
        </p:grpSpPr>
        <p:grpSp>
          <p:nvGrpSpPr>
            <p:cNvPr id="5" name="组合 4"/>
            <p:cNvGrpSpPr/>
            <p:nvPr/>
          </p:nvGrpSpPr>
          <p:grpSpPr>
            <a:xfrm>
              <a:off x="4627283" y="1129308"/>
              <a:ext cx="3960440" cy="4176465"/>
              <a:chOff x="4627283" y="1129308"/>
              <a:chExt cx="3960440" cy="4176465"/>
            </a:xfrm>
          </p:grpSpPr>
          <p:grpSp>
            <p:nvGrpSpPr>
              <p:cNvPr id="6" name="组合 5"/>
              <p:cNvGrpSpPr/>
              <p:nvPr/>
            </p:nvGrpSpPr>
            <p:grpSpPr>
              <a:xfrm>
                <a:off x="4627283" y="1151012"/>
                <a:ext cx="3960440" cy="4154761"/>
                <a:chOff x="4627283" y="1151012"/>
                <a:chExt cx="3960440" cy="4154761"/>
              </a:xfrm>
            </p:grpSpPr>
            <p:sp>
              <p:nvSpPr>
                <p:cNvPr id="11" name="矩形 10"/>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8" name="TextBox 7"/>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9" name="TextBox 8"/>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0" name="TextBox 9"/>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569468"/>
              <a:ext cx="3722712" cy="2308324"/>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实现了订单状态即时更新的功能，消费者可通过“我的饭桶”对订单状态进行查看，订单状态分为“未完成订单”和“已送出订单”，使得消费者可及时确保自己的餐饮商户有无准备、有无送出，并对已送出订单进行确认，保障了商户和消费者的利益。</a:t>
              </a:r>
              <a:endParaRPr lang="zh-CN" altLang="en-US" dirty="0">
                <a:solidFill>
                  <a:schemeClr val="bg1">
                    <a:lumMod val="85000"/>
                  </a:schemeClr>
                </a:solidFill>
                <a:latin typeface="微软雅黑" pitchFamily="34" charset="-122"/>
                <a:ea typeface="微软雅黑" pitchFamily="34" charset="-122"/>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892" y="1022514"/>
            <a:ext cx="2812052" cy="4499282"/>
          </a:xfrm>
          <a:prstGeom prst="rect">
            <a:avLst/>
          </a:prstGeom>
        </p:spPr>
      </p:pic>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379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ang.yan\Desktop\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544" y="2479024"/>
            <a:ext cx="9818488" cy="242706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157744" y="1669196"/>
            <a:ext cx="2182008" cy="972280"/>
            <a:chOff x="330888" y="1757834"/>
            <a:chExt cx="2182008" cy="1174785"/>
          </a:xfrm>
        </p:grpSpPr>
        <p:cxnSp>
          <p:nvCxnSpPr>
            <p:cNvPr id="5" name="直接连接符 4"/>
            <p:cNvCxnSpPr>
              <a:endCxn id="8" idx="2"/>
            </p:cNvCxnSpPr>
            <p:nvPr/>
          </p:nvCxnSpPr>
          <p:spPr>
            <a:xfrm flipH="1" flipV="1">
              <a:off x="1421892" y="2650346"/>
              <a:ext cx="2" cy="282273"/>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0888" y="1757834"/>
              <a:ext cx="2182008" cy="892512"/>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2013</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a:solidFill>
                    <a:schemeClr val="bg1">
                      <a:lumMod val="85000"/>
                    </a:schemeClr>
                  </a:solidFill>
                  <a:latin typeface="微软雅黑" pitchFamily="34" charset="-122"/>
                  <a:ea typeface="微软雅黑" pitchFamily="34" charset="-122"/>
                </a:rPr>
                <a:t>5</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13</a:t>
              </a:r>
              <a:r>
                <a:rPr lang="zh-CN" altLang="en-US" sz="1400" dirty="0" smtClean="0">
                  <a:solidFill>
                    <a:schemeClr val="bg1">
                      <a:lumMod val="85000"/>
                    </a:schemeClr>
                  </a:solidFill>
                  <a:latin typeface="微软雅黑" pitchFamily="34" charset="-122"/>
                  <a:ea typeface="微软雅黑" pitchFamily="34" charset="-122"/>
                </a:rPr>
                <a:t>日五个年轻</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好学的孩子凑到了一起</a:t>
              </a:r>
              <a:endParaRPr lang="en-US" altLang="zh-CN" sz="1400" dirty="0" smtClean="0">
                <a:solidFill>
                  <a:schemeClr val="bg1">
                    <a:lumMod val="85000"/>
                  </a:schemeClr>
                </a:solidFill>
                <a:latin typeface="微软雅黑" pitchFamily="34" charset="-122"/>
                <a:ea typeface="微软雅黑" pitchFamily="34" charset="-122"/>
              </a:endParaRPr>
            </a:p>
            <a:p>
              <a:pPr algn="ctr"/>
              <a:r>
                <a:rPr lang="en-US" altLang="zh-CN" sz="1400" dirty="0" smtClean="0">
                  <a:solidFill>
                    <a:schemeClr val="bg1">
                      <a:lumMod val="85000"/>
                    </a:schemeClr>
                  </a:solidFill>
                  <a:latin typeface="微软雅黑" pitchFamily="34" charset="-122"/>
                  <a:ea typeface="微软雅黑" pitchFamily="34" charset="-122"/>
                </a:rPr>
                <a:t>Bingo</a:t>
              </a:r>
              <a:r>
                <a:rPr lang="zh-CN" altLang="en-US" sz="1400" dirty="0" smtClean="0">
                  <a:solidFill>
                    <a:schemeClr val="bg1">
                      <a:lumMod val="85000"/>
                    </a:schemeClr>
                  </a:solidFill>
                  <a:latin typeface="微软雅黑" pitchFamily="34" charset="-122"/>
                  <a:ea typeface="微软雅黑" pitchFamily="34" charset="-122"/>
                </a:rPr>
                <a:t>团队成立</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9" name="组合 18"/>
          <p:cNvGrpSpPr/>
          <p:nvPr/>
        </p:nvGrpSpPr>
        <p:grpSpPr>
          <a:xfrm>
            <a:off x="827584" y="2655258"/>
            <a:ext cx="2509020" cy="1210354"/>
            <a:chOff x="1545983" y="2738650"/>
            <a:chExt cx="2509020" cy="1210354"/>
          </a:xfrm>
        </p:grpSpPr>
        <p:cxnSp>
          <p:nvCxnSpPr>
            <p:cNvPr id="10" name="直接连接符 9"/>
            <p:cNvCxnSpPr>
              <a:endCxn id="11" idx="0"/>
            </p:cNvCxnSpPr>
            <p:nvPr/>
          </p:nvCxnSpPr>
          <p:spPr>
            <a:xfrm>
              <a:off x="2800490" y="2738650"/>
              <a:ext cx="3" cy="471690"/>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5983" y="3210340"/>
              <a:ext cx="2509020" cy="738664"/>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2013</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a:solidFill>
                    <a:schemeClr val="bg1">
                      <a:lumMod val="85000"/>
                    </a:schemeClr>
                  </a:solidFill>
                  <a:latin typeface="微软雅黑" pitchFamily="34" charset="-122"/>
                  <a:ea typeface="微软雅黑" pitchFamily="34" charset="-122"/>
                </a:rPr>
                <a:t>5</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20</a:t>
              </a:r>
              <a:r>
                <a:rPr lang="zh-CN" altLang="en-US" sz="1400" dirty="0" smtClean="0">
                  <a:solidFill>
                    <a:schemeClr val="bg1">
                      <a:lumMod val="85000"/>
                    </a:schemeClr>
                  </a:solidFill>
                  <a:latin typeface="微软雅黑" pitchFamily="34" charset="-122"/>
                  <a:ea typeface="微软雅黑" pitchFamily="34" charset="-122"/>
                </a:rPr>
                <a:t>日</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选定课题</a:t>
              </a:r>
              <a:r>
                <a:rPr lang="zh-CN" altLang="en-US"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基于</a:t>
              </a:r>
              <a:r>
                <a:rPr lang="en-US" altLang="zh-CN" sz="1400" dirty="0" smtClean="0">
                  <a:solidFill>
                    <a:schemeClr val="bg1">
                      <a:lumMod val="85000"/>
                    </a:schemeClr>
                  </a:solidFill>
                  <a:latin typeface="微软雅黑" pitchFamily="34" charset="-122"/>
                  <a:ea typeface="微软雅黑" pitchFamily="34" charset="-122"/>
                </a:rPr>
                <a:t>Web Service</a:t>
              </a:r>
            </a:p>
            <a:p>
              <a:pPr algn="ctr"/>
              <a:r>
                <a:rPr lang="zh-CN" altLang="en-US" sz="1400" dirty="0" smtClean="0">
                  <a:solidFill>
                    <a:schemeClr val="bg1">
                      <a:lumMod val="85000"/>
                    </a:schemeClr>
                  </a:solidFill>
                  <a:latin typeface="微软雅黑" pitchFamily="34" charset="-122"/>
                  <a:ea typeface="微软雅黑" pitchFamily="34" charset="-122"/>
                </a:rPr>
                <a:t>的云端应用软件开发”</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20" name="组合 19"/>
          <p:cNvGrpSpPr/>
          <p:nvPr/>
        </p:nvGrpSpPr>
        <p:grpSpPr>
          <a:xfrm>
            <a:off x="1586761" y="801658"/>
            <a:ext cx="3057247" cy="1911826"/>
            <a:chOff x="2974728" y="1303880"/>
            <a:chExt cx="3057247" cy="1301333"/>
          </a:xfrm>
        </p:grpSpPr>
        <p:cxnSp>
          <p:nvCxnSpPr>
            <p:cNvPr id="12" name="直接连接符 11"/>
            <p:cNvCxnSpPr>
              <a:stCxn id="13" idx="2"/>
            </p:cNvCxnSpPr>
            <p:nvPr/>
          </p:nvCxnSpPr>
          <p:spPr>
            <a:xfrm flipH="1">
              <a:off x="4503350" y="1806671"/>
              <a:ext cx="2" cy="798542"/>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4728" y="1303880"/>
              <a:ext cx="3057247" cy="502791"/>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2012</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a:solidFill>
                    <a:schemeClr val="bg1">
                      <a:lumMod val="85000"/>
                    </a:schemeClr>
                  </a:solidFill>
                  <a:latin typeface="微软雅黑" pitchFamily="34" charset="-122"/>
                  <a:ea typeface="微软雅黑" pitchFamily="34" charset="-122"/>
                </a:rPr>
                <a:t>5</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30</a:t>
              </a:r>
              <a:r>
                <a:rPr lang="zh-CN" altLang="en-US" sz="1400" dirty="0" smtClean="0">
                  <a:solidFill>
                    <a:schemeClr val="bg1">
                      <a:lumMod val="85000"/>
                    </a:schemeClr>
                  </a:solidFill>
                  <a:latin typeface="微软雅黑" pitchFamily="34" charset="-122"/>
                  <a:ea typeface="微软雅黑" pitchFamily="34" charset="-122"/>
                </a:rPr>
                <a:t>日</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确定开发一款校园订送餐一体化软件</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定名“校园找饭”</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21" name="组合 20"/>
          <p:cNvGrpSpPr/>
          <p:nvPr/>
        </p:nvGrpSpPr>
        <p:grpSpPr>
          <a:xfrm>
            <a:off x="2927839" y="2812022"/>
            <a:ext cx="2076209" cy="1845678"/>
            <a:chOff x="3662645" y="2372116"/>
            <a:chExt cx="2076209" cy="1845678"/>
          </a:xfrm>
        </p:grpSpPr>
        <p:cxnSp>
          <p:nvCxnSpPr>
            <p:cNvPr id="14" name="直接连接符 13"/>
            <p:cNvCxnSpPr/>
            <p:nvPr/>
          </p:nvCxnSpPr>
          <p:spPr>
            <a:xfrm>
              <a:off x="4670757" y="2372116"/>
              <a:ext cx="1" cy="1322458"/>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62645" y="3694574"/>
              <a:ext cx="2076209" cy="523220"/>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2013</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a:solidFill>
                    <a:schemeClr val="bg1">
                      <a:lumMod val="85000"/>
                    </a:schemeClr>
                  </a:solidFill>
                  <a:latin typeface="微软雅黑" pitchFamily="34" charset="-122"/>
                  <a:ea typeface="微软雅黑" pitchFamily="34" charset="-122"/>
                </a:rPr>
                <a:t>6</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3</a:t>
              </a:r>
              <a:r>
                <a:rPr lang="zh-CN" altLang="en-US" sz="1400" dirty="0" smtClean="0">
                  <a:solidFill>
                    <a:schemeClr val="bg1">
                      <a:lumMod val="85000"/>
                    </a:schemeClr>
                  </a:solidFill>
                  <a:latin typeface="微软雅黑" pitchFamily="34" charset="-122"/>
                  <a:ea typeface="微软雅黑" pitchFamily="34" charset="-122"/>
                </a:rPr>
                <a:t>日制定计划</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队员进行知识储备</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027" name="Picture 3" descr="C:\Users\zhang.yan\Desktop\未标题-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84" y="3258465"/>
            <a:ext cx="271623" cy="729819"/>
          </a:xfrm>
          <a:prstGeom prst="rect">
            <a:avLst/>
          </a:prstGeom>
          <a:noFill/>
          <a:extLst>
            <a:ext uri="{909E8E84-426E-40DD-AFC4-6F175D3DCCD1}">
              <a14:hiddenFill xmlns:a14="http://schemas.microsoft.com/office/drawing/2010/main">
                <a:solidFill>
                  <a:srgbClr val="FFFFFF"/>
                </a:solidFill>
              </a14:hiddenFill>
            </a:ext>
          </a:extLst>
        </p:spPr>
      </p:pic>
      <p:sp>
        <p:nvSpPr>
          <p:cNvPr id="9" name="椭圆形标注 8"/>
          <p:cNvSpPr/>
          <p:nvPr/>
        </p:nvSpPr>
        <p:spPr>
          <a:xfrm>
            <a:off x="6891639" y="2433690"/>
            <a:ext cx="2088232" cy="612648"/>
          </a:xfrm>
          <a:prstGeom prst="wedgeEllipseCallout">
            <a:avLst>
              <a:gd name="adj1" fmla="val -23874"/>
              <a:gd name="adj2" fmla="val 106032"/>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latin typeface="微软雅黑" pitchFamily="34" charset="-122"/>
                <a:ea typeface="微软雅黑" pitchFamily="34" charset="-122"/>
              </a:rPr>
              <a:t>我们</a:t>
            </a:r>
            <a:r>
              <a:rPr lang="zh-CN" altLang="en-US" sz="1400" dirty="0">
                <a:solidFill>
                  <a:schemeClr val="bg1"/>
                </a:solidFill>
                <a:latin typeface="微软雅黑" pitchFamily="34" charset="-122"/>
                <a:ea typeface="微软雅黑" pitchFamily="34" charset="-122"/>
              </a:rPr>
              <a:t>在这里</a:t>
            </a:r>
          </a:p>
        </p:txBody>
      </p:sp>
      <p:grpSp>
        <p:nvGrpSpPr>
          <p:cNvPr id="22" name="组合 21"/>
          <p:cNvGrpSpPr/>
          <p:nvPr/>
        </p:nvGrpSpPr>
        <p:grpSpPr>
          <a:xfrm>
            <a:off x="3615096" y="1993404"/>
            <a:ext cx="2541080" cy="1052934"/>
            <a:chOff x="-174738" y="2045667"/>
            <a:chExt cx="2541080" cy="1052934"/>
          </a:xfrm>
        </p:grpSpPr>
        <p:cxnSp>
          <p:nvCxnSpPr>
            <p:cNvPr id="23" name="直接连接符 22"/>
            <p:cNvCxnSpPr>
              <a:stCxn id="24" idx="2"/>
            </p:cNvCxnSpPr>
            <p:nvPr/>
          </p:nvCxnSpPr>
          <p:spPr>
            <a:xfrm>
              <a:off x="1095802" y="2568887"/>
              <a:ext cx="0" cy="529714"/>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4738" y="2045667"/>
              <a:ext cx="2541080" cy="523220"/>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2013</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smtClean="0">
                  <a:solidFill>
                    <a:schemeClr val="bg1">
                      <a:lumMod val="85000"/>
                    </a:schemeClr>
                  </a:solidFill>
                  <a:latin typeface="微软雅黑" pitchFamily="34" charset="-122"/>
                  <a:ea typeface="微软雅黑" pitchFamily="34" charset="-122"/>
                </a:rPr>
                <a:t>7</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13</a:t>
              </a:r>
              <a:r>
                <a:rPr lang="zh-CN" altLang="en-US" sz="1400" dirty="0" smtClean="0">
                  <a:solidFill>
                    <a:schemeClr val="bg1">
                      <a:lumMod val="85000"/>
                    </a:schemeClr>
                  </a:solidFill>
                  <a:latin typeface="微软雅黑" pitchFamily="34" charset="-122"/>
                  <a:ea typeface="微软雅黑" pitchFamily="34" charset="-122"/>
                </a:rPr>
                <a:t>日“校园找饭”</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项目开发正式启动</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25" name="组合 24"/>
          <p:cNvGrpSpPr/>
          <p:nvPr/>
        </p:nvGrpSpPr>
        <p:grpSpPr>
          <a:xfrm>
            <a:off x="5723834" y="3937620"/>
            <a:ext cx="1800494" cy="1328467"/>
            <a:chOff x="1424244" y="2205335"/>
            <a:chExt cx="1800494" cy="1223702"/>
          </a:xfrm>
        </p:grpSpPr>
        <p:cxnSp>
          <p:nvCxnSpPr>
            <p:cNvPr id="26" name="直接连接符 25"/>
            <p:cNvCxnSpPr>
              <a:endCxn id="27" idx="0"/>
            </p:cNvCxnSpPr>
            <p:nvPr/>
          </p:nvCxnSpPr>
          <p:spPr>
            <a:xfrm>
              <a:off x="2324491" y="2205335"/>
              <a:ext cx="0" cy="940197"/>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424244" y="3145532"/>
              <a:ext cx="1800494" cy="283505"/>
            </a:xfrm>
            <a:prstGeom prst="rect">
              <a:avLst/>
            </a:prstGeom>
            <a:noFill/>
            <a:ln>
              <a:solidFill>
                <a:schemeClr val="bg1">
                  <a:lumMod val="85000"/>
                </a:schemeClr>
              </a:solidFill>
            </a:ln>
          </p:spPr>
          <p:txBody>
            <a:bodyPr wrap="none" rtlCol="0">
              <a:spAutoFit/>
            </a:bodyPr>
            <a:lstStyle/>
            <a:p>
              <a:pPr algn="ctr"/>
              <a:r>
                <a:rPr lang="zh-CN" altLang="en-US" sz="1400" dirty="0" smtClean="0">
                  <a:solidFill>
                    <a:schemeClr val="bg1">
                      <a:lumMod val="85000"/>
                    </a:schemeClr>
                  </a:solidFill>
                  <a:latin typeface="微软雅黑" pitchFamily="34" charset="-122"/>
                  <a:ea typeface="微软雅黑" pitchFamily="34" charset="-122"/>
                </a:rPr>
                <a:t>后期准备</a:t>
              </a:r>
              <a:r>
                <a:rPr lang="zh-CN" altLang="en-US"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整装待发</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28" name="组合 27"/>
          <p:cNvGrpSpPr/>
          <p:nvPr/>
        </p:nvGrpSpPr>
        <p:grpSpPr>
          <a:xfrm>
            <a:off x="5161054" y="1243643"/>
            <a:ext cx="2435282" cy="2621969"/>
            <a:chOff x="2055834" y="499051"/>
            <a:chExt cx="2435282" cy="2621969"/>
          </a:xfrm>
        </p:grpSpPr>
        <p:cxnSp>
          <p:nvCxnSpPr>
            <p:cNvPr id="29" name="直接连接符 28"/>
            <p:cNvCxnSpPr>
              <a:stCxn id="30" idx="2"/>
            </p:cNvCxnSpPr>
            <p:nvPr/>
          </p:nvCxnSpPr>
          <p:spPr>
            <a:xfrm flipH="1">
              <a:off x="3273469" y="1022271"/>
              <a:ext cx="6" cy="2098749"/>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55834" y="499051"/>
              <a:ext cx="2435282" cy="523220"/>
            </a:xfrm>
            <a:prstGeom prst="rect">
              <a:avLst/>
            </a:prstGeom>
            <a:noFill/>
            <a:ln>
              <a:solidFill>
                <a:schemeClr val="bg1">
                  <a:lumMod val="85000"/>
                </a:schemeClr>
              </a:solidFill>
            </a:ln>
          </p:spPr>
          <p:txBody>
            <a:bodyPr wrap="none" rtlCol="0">
              <a:spAutoFit/>
            </a:bodyPr>
            <a:lstStyle/>
            <a:p>
              <a:pPr algn="ctr"/>
              <a:r>
                <a:rPr lang="en-US" altLang="zh-CN" sz="1400" dirty="0" smtClean="0">
                  <a:solidFill>
                    <a:schemeClr val="bg1">
                      <a:lumMod val="85000"/>
                    </a:schemeClr>
                  </a:solidFill>
                  <a:latin typeface="微软雅黑" pitchFamily="34" charset="-122"/>
                  <a:ea typeface="微软雅黑" pitchFamily="34" charset="-122"/>
                </a:rPr>
                <a:t>2013</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smtClean="0">
                  <a:solidFill>
                    <a:schemeClr val="bg1">
                      <a:lumMod val="85000"/>
                    </a:schemeClr>
                  </a:solidFill>
                  <a:latin typeface="微软雅黑" pitchFamily="34" charset="-122"/>
                  <a:ea typeface="微软雅黑" pitchFamily="34" charset="-122"/>
                </a:rPr>
                <a:t>9</a:t>
              </a:r>
              <a:r>
                <a:rPr lang="zh-CN" altLang="en-US" sz="1400" dirty="0" smtClean="0">
                  <a:solidFill>
                    <a:schemeClr val="bg1">
                      <a:lumMod val="85000"/>
                    </a:schemeClr>
                  </a:solidFill>
                  <a:latin typeface="微软雅黑" pitchFamily="34" charset="-122"/>
                  <a:ea typeface="微软雅黑" pitchFamily="34" charset="-122"/>
                </a:rPr>
                <a:t>月</a:t>
              </a:r>
              <a:r>
                <a:rPr lang="en-US" altLang="zh-CN" sz="1400" dirty="0" smtClean="0">
                  <a:solidFill>
                    <a:schemeClr val="bg1">
                      <a:lumMod val="85000"/>
                    </a:schemeClr>
                  </a:solidFill>
                  <a:latin typeface="微软雅黑" pitchFamily="34" charset="-122"/>
                  <a:ea typeface="微软雅黑" pitchFamily="34" charset="-122"/>
                </a:rPr>
                <a:t>7</a:t>
              </a:r>
              <a:r>
                <a:rPr lang="zh-CN" altLang="en-US" sz="1400" dirty="0" smtClean="0">
                  <a:solidFill>
                    <a:schemeClr val="bg1">
                      <a:lumMod val="85000"/>
                    </a:schemeClr>
                  </a:solidFill>
                  <a:latin typeface="微软雅黑" pitchFamily="34" charset="-122"/>
                  <a:ea typeface="微软雅黑" pitchFamily="34" charset="-122"/>
                </a:rPr>
                <a:t>日“校园找饭”</a:t>
              </a:r>
              <a:endParaRPr lang="en-US" altLang="zh-CN" sz="1400" dirty="0" smtClean="0">
                <a:solidFill>
                  <a:schemeClr val="bg1">
                    <a:lumMod val="85000"/>
                  </a:schemeClr>
                </a:solidFill>
                <a:latin typeface="微软雅黑" pitchFamily="34" charset="-122"/>
                <a:ea typeface="微软雅黑" pitchFamily="34" charset="-122"/>
              </a:endParaRPr>
            </a:p>
            <a:p>
              <a:pPr algn="ctr"/>
              <a:r>
                <a:rPr lang="zh-CN" altLang="en-US" sz="1400" dirty="0" smtClean="0">
                  <a:solidFill>
                    <a:schemeClr val="bg1">
                      <a:lumMod val="85000"/>
                    </a:schemeClr>
                  </a:solidFill>
                  <a:latin typeface="微软雅黑" pitchFamily="34" charset="-122"/>
                  <a:ea typeface="微软雅黑" pitchFamily="34" charset="-122"/>
                </a:rPr>
                <a:t>项目开发测试正式完成</a:t>
              </a:r>
              <a:endParaRPr lang="zh-CN" altLang="en-US" sz="1400" dirty="0">
                <a:solidFill>
                  <a:schemeClr val="bg1">
                    <a:lumMod val="8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506838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1000"/>
                                        <p:tgtEl>
                                          <p:spTgt spid="102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par>
                          <p:cTn id="28" fill="hold">
                            <p:stCondLst>
                              <p:cond delay="35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par>
                          <p:cTn id="36" fill="hold">
                            <p:stCondLst>
                              <p:cond delay="4500"/>
                            </p:stCondLst>
                            <p:childTnLst>
                              <p:par>
                                <p:cTn id="37" presetID="26" presetClass="entr" presetSubtype="0" fill="hold" nodeType="afterEffect">
                                  <p:stCondLst>
                                    <p:cond delay="0"/>
                                  </p:stCondLst>
                                  <p:childTnLst>
                                    <p:set>
                                      <p:cBhvr>
                                        <p:cTn id="38" dur="1" fill="hold">
                                          <p:stCondLst>
                                            <p:cond delay="0"/>
                                          </p:stCondLst>
                                        </p:cTn>
                                        <p:tgtEl>
                                          <p:spTgt spid="1027"/>
                                        </p:tgtEl>
                                        <p:attrNameLst>
                                          <p:attrName>style.visibility</p:attrName>
                                        </p:attrNameLst>
                                      </p:cBhvr>
                                      <p:to>
                                        <p:strVal val="visible"/>
                                      </p:to>
                                    </p:set>
                                    <p:animEffect transition="in" filter="wipe(down)">
                                      <p:cBhvr>
                                        <p:cTn id="39" dur="580">
                                          <p:stCondLst>
                                            <p:cond delay="0"/>
                                          </p:stCondLst>
                                        </p:cTn>
                                        <p:tgtEl>
                                          <p:spTgt spid="1027"/>
                                        </p:tgtEl>
                                      </p:cBhvr>
                                    </p:animEffect>
                                    <p:anim calcmode="lin" valueType="num">
                                      <p:cBhvr>
                                        <p:cTn id="40" dur="1822"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2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2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27"/>
                                        </p:tgtEl>
                                        <p:attrNameLst>
                                          <p:attrName>ppt_y</p:attrName>
                                        </p:attrNameLst>
                                      </p:cBhvr>
                                      <p:tavLst>
                                        <p:tav tm="0" fmla="#ppt_y-sin(pi*$)/81">
                                          <p:val>
                                            <p:fltVal val="0"/>
                                          </p:val>
                                        </p:tav>
                                        <p:tav tm="100000">
                                          <p:val>
                                            <p:fltVal val="1"/>
                                          </p:val>
                                        </p:tav>
                                      </p:tavLst>
                                    </p:anim>
                                    <p:animScale>
                                      <p:cBhvr>
                                        <p:cTn id="45" dur="26">
                                          <p:stCondLst>
                                            <p:cond delay="650"/>
                                          </p:stCondLst>
                                        </p:cTn>
                                        <p:tgtEl>
                                          <p:spTgt spid="1027"/>
                                        </p:tgtEl>
                                      </p:cBhvr>
                                      <p:to x="100000" y="60000"/>
                                    </p:animScale>
                                    <p:animScale>
                                      <p:cBhvr>
                                        <p:cTn id="46" dur="166" decel="50000">
                                          <p:stCondLst>
                                            <p:cond delay="676"/>
                                          </p:stCondLst>
                                        </p:cTn>
                                        <p:tgtEl>
                                          <p:spTgt spid="1027"/>
                                        </p:tgtEl>
                                      </p:cBhvr>
                                      <p:to x="100000" y="100000"/>
                                    </p:animScale>
                                    <p:animScale>
                                      <p:cBhvr>
                                        <p:cTn id="47" dur="26">
                                          <p:stCondLst>
                                            <p:cond delay="1312"/>
                                          </p:stCondLst>
                                        </p:cTn>
                                        <p:tgtEl>
                                          <p:spTgt spid="1027"/>
                                        </p:tgtEl>
                                      </p:cBhvr>
                                      <p:to x="100000" y="80000"/>
                                    </p:animScale>
                                    <p:animScale>
                                      <p:cBhvr>
                                        <p:cTn id="48" dur="166" decel="50000">
                                          <p:stCondLst>
                                            <p:cond delay="1338"/>
                                          </p:stCondLst>
                                        </p:cTn>
                                        <p:tgtEl>
                                          <p:spTgt spid="1027"/>
                                        </p:tgtEl>
                                      </p:cBhvr>
                                      <p:to x="100000" y="100000"/>
                                    </p:animScale>
                                    <p:animScale>
                                      <p:cBhvr>
                                        <p:cTn id="49" dur="26">
                                          <p:stCondLst>
                                            <p:cond delay="1642"/>
                                          </p:stCondLst>
                                        </p:cTn>
                                        <p:tgtEl>
                                          <p:spTgt spid="1027"/>
                                        </p:tgtEl>
                                      </p:cBhvr>
                                      <p:to x="100000" y="90000"/>
                                    </p:animScale>
                                    <p:animScale>
                                      <p:cBhvr>
                                        <p:cTn id="50" dur="166" decel="50000">
                                          <p:stCondLst>
                                            <p:cond delay="1668"/>
                                          </p:stCondLst>
                                        </p:cTn>
                                        <p:tgtEl>
                                          <p:spTgt spid="1027"/>
                                        </p:tgtEl>
                                      </p:cBhvr>
                                      <p:to x="100000" y="100000"/>
                                    </p:animScale>
                                    <p:animScale>
                                      <p:cBhvr>
                                        <p:cTn id="51" dur="26">
                                          <p:stCondLst>
                                            <p:cond delay="1808"/>
                                          </p:stCondLst>
                                        </p:cTn>
                                        <p:tgtEl>
                                          <p:spTgt spid="1027"/>
                                        </p:tgtEl>
                                      </p:cBhvr>
                                      <p:to x="100000" y="95000"/>
                                    </p:animScale>
                                    <p:animScale>
                                      <p:cBhvr>
                                        <p:cTn id="52" dur="166" decel="50000">
                                          <p:stCondLst>
                                            <p:cond delay="1834"/>
                                          </p:stCondLst>
                                        </p:cTn>
                                        <p:tgtEl>
                                          <p:spTgt spid="1027"/>
                                        </p:tgtEl>
                                      </p:cBhvr>
                                      <p:to x="100000" y="100000"/>
                                    </p:animScale>
                                  </p:childTnLst>
                                </p:cTn>
                              </p:par>
                            </p:childTnLst>
                          </p:cTn>
                        </p:par>
                        <p:par>
                          <p:cTn id="53" fill="hold">
                            <p:stCondLst>
                              <p:cond delay="6500"/>
                            </p:stCondLst>
                            <p:childTnLst>
                              <p:par>
                                <p:cTn id="54" presetID="64" presetClass="path" presetSubtype="0" repeatCount="indefinite" accel="50000" decel="50000" fill="hold" nodeType="afterEffect">
                                  <p:stCondLst>
                                    <p:cond delay="0"/>
                                  </p:stCondLst>
                                  <p:endCondLst>
                                    <p:cond evt="onNext" delay="0">
                                      <p:tgtEl>
                                        <p:sldTgt/>
                                      </p:tgtEl>
                                    </p:cond>
                                  </p:endCondLst>
                                  <p:childTnLst>
                                    <p:animMotion origin="layout" path="M 5.55556E-7 2.22222E-6 L 5.55556E-7 -0.01917 " pathEditMode="relative" rAng="0" ptsTypes="AA">
                                      <p:cBhvr>
                                        <p:cTn id="55" dur="500" fill="hold"/>
                                        <p:tgtEl>
                                          <p:spTgt spid="1027"/>
                                        </p:tgtEl>
                                        <p:attrNameLst>
                                          <p:attrName>ppt_x</p:attrName>
                                          <p:attrName>ppt_y</p:attrName>
                                        </p:attrNameLst>
                                      </p:cBhvr>
                                      <p:rCtr x="0" y="-972"/>
                                    </p:animMotion>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201316"/>
            <a:ext cx="615553" cy="3888432"/>
          </a:xfrm>
          <a:prstGeom prst="rect">
            <a:avLst/>
          </a:prstGeom>
          <a:noFill/>
        </p:spPr>
        <p:txBody>
          <a:bodyPr vert="eaVert" wrap="square" rtlCol="0">
            <a:spAutoFit/>
          </a:bodyPr>
          <a:lstStyle/>
          <a:p>
            <a:pPr algn="ctr"/>
            <a:r>
              <a:rPr lang="zh-CN" altLang="en-US" sz="2800" b="1" dirty="0" smtClean="0">
                <a:solidFill>
                  <a:schemeClr val="bg1">
                    <a:lumMod val="85000"/>
                  </a:schemeClr>
                </a:solidFill>
                <a:latin typeface="微软雅黑" pitchFamily="34" charset="-122"/>
                <a:ea typeface="微软雅黑" pitchFamily="34" charset="-122"/>
              </a:rPr>
              <a:t>商户管理系统</a:t>
            </a:r>
            <a:endParaRPr lang="zh-CN" altLang="en-US" sz="2800" b="1"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62644"/>
            <a:ext cx="2880320" cy="4608511"/>
          </a:xfrm>
          <a:prstGeom prst="rect">
            <a:avLst/>
          </a:prstGeom>
        </p:spPr>
      </p:pic>
      <p:grpSp>
        <p:nvGrpSpPr>
          <p:cNvPr id="17" name="组合 16"/>
          <p:cNvGrpSpPr/>
          <p:nvPr/>
        </p:nvGrpSpPr>
        <p:grpSpPr>
          <a:xfrm>
            <a:off x="4627283" y="1129308"/>
            <a:ext cx="3960440" cy="4176465"/>
            <a:chOff x="4627283" y="1129308"/>
            <a:chExt cx="3960440" cy="4176465"/>
          </a:xfrm>
        </p:grpSpPr>
        <p:grpSp>
          <p:nvGrpSpPr>
            <p:cNvPr id="5" name="组合 4"/>
            <p:cNvGrpSpPr/>
            <p:nvPr/>
          </p:nvGrpSpPr>
          <p:grpSpPr>
            <a:xfrm>
              <a:off x="4627283" y="1129308"/>
              <a:ext cx="3960440" cy="4176465"/>
              <a:chOff x="4627283" y="1129308"/>
              <a:chExt cx="3960440" cy="4176465"/>
            </a:xfrm>
          </p:grpSpPr>
          <p:grpSp>
            <p:nvGrpSpPr>
              <p:cNvPr id="6" name="组合 5"/>
              <p:cNvGrpSpPr/>
              <p:nvPr/>
            </p:nvGrpSpPr>
            <p:grpSpPr>
              <a:xfrm>
                <a:off x="4627283" y="1151012"/>
                <a:ext cx="3960440" cy="4154761"/>
                <a:chOff x="4627283" y="1151012"/>
                <a:chExt cx="3960440" cy="4154761"/>
              </a:xfrm>
            </p:grpSpPr>
            <p:sp>
              <p:nvSpPr>
                <p:cNvPr id="11" name="矩形 10"/>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8" name="TextBox 7"/>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9" name="TextBox 8"/>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0" name="TextBox 9"/>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569468"/>
              <a:ext cx="3722712" cy="2031325"/>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“校园找饭”在客户端上实现了商户的收益统计和商品信息、个人信息管理等商户管理功能，实现了商户随时随地处理信息、修改信息的功能，不再依赖</a:t>
              </a:r>
              <a:r>
                <a:rPr lang="en-US" altLang="zh-CN" dirty="0" smtClean="0">
                  <a:solidFill>
                    <a:schemeClr val="bg1">
                      <a:lumMod val="85000"/>
                    </a:schemeClr>
                  </a:solidFill>
                  <a:latin typeface="微软雅黑" pitchFamily="34" charset="-122"/>
                  <a:ea typeface="微软雅黑" pitchFamily="34" charset="-122"/>
                </a:rPr>
                <a:t>WEB</a:t>
              </a:r>
              <a:r>
                <a:rPr lang="zh-CN" altLang="en-US" dirty="0" smtClean="0">
                  <a:solidFill>
                    <a:schemeClr val="bg1">
                      <a:lumMod val="85000"/>
                    </a:schemeClr>
                  </a:solidFill>
                  <a:latin typeface="微软雅黑" pitchFamily="34" charset="-122"/>
                  <a:ea typeface="微软雅黑" pitchFamily="34" charset="-122"/>
                </a:rPr>
                <a:t>端，达到了管理移动化、灵活化的状态，视为“校园找饭”一大特色功能。</a:t>
              </a:r>
              <a:endParaRPr lang="zh-CN" altLang="en-US" dirty="0">
                <a:solidFill>
                  <a:schemeClr val="bg1">
                    <a:lumMod val="85000"/>
                  </a:schemeClr>
                </a:solidFill>
                <a:latin typeface="微软雅黑" pitchFamily="34" charset="-122"/>
                <a:ea typeface="微软雅黑" pitchFamily="34" charset="-122"/>
              </a:endParaRPr>
            </a:p>
          </p:txBody>
        </p:sp>
      </p:gr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36279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201316"/>
            <a:ext cx="615553" cy="3888432"/>
          </a:xfrm>
          <a:prstGeom prst="rect">
            <a:avLst/>
          </a:prstGeom>
          <a:noFill/>
        </p:spPr>
        <p:txBody>
          <a:bodyPr vert="eaVert" wrap="square" rtlCol="0">
            <a:spAutoFit/>
          </a:bodyPr>
          <a:lstStyle/>
          <a:p>
            <a:pPr algn="ctr"/>
            <a:r>
              <a:rPr lang="zh-CN" altLang="en-US" sz="2800" b="1" dirty="0" smtClean="0">
                <a:solidFill>
                  <a:schemeClr val="bg1">
                    <a:lumMod val="85000"/>
                  </a:schemeClr>
                </a:solidFill>
                <a:latin typeface="微软雅黑" pitchFamily="34" charset="-122"/>
                <a:ea typeface="微软雅黑" pitchFamily="34" charset="-122"/>
              </a:rPr>
              <a:t>消费者管理系统</a:t>
            </a:r>
            <a:endParaRPr lang="zh-CN" altLang="en-US" sz="2800" b="1"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962645"/>
            <a:ext cx="2839583" cy="4543332"/>
          </a:xfrm>
          <a:prstGeom prst="rect">
            <a:avLst/>
          </a:prstGeom>
        </p:spPr>
      </p:pic>
      <p:grpSp>
        <p:nvGrpSpPr>
          <p:cNvPr id="17" name="组合 16"/>
          <p:cNvGrpSpPr/>
          <p:nvPr/>
        </p:nvGrpSpPr>
        <p:grpSpPr>
          <a:xfrm>
            <a:off x="4627283" y="1129308"/>
            <a:ext cx="3960440" cy="4176465"/>
            <a:chOff x="4627283" y="1129308"/>
            <a:chExt cx="3960440" cy="4176465"/>
          </a:xfrm>
        </p:grpSpPr>
        <p:grpSp>
          <p:nvGrpSpPr>
            <p:cNvPr id="5" name="组合 4"/>
            <p:cNvGrpSpPr/>
            <p:nvPr/>
          </p:nvGrpSpPr>
          <p:grpSpPr>
            <a:xfrm>
              <a:off x="4627283" y="1129308"/>
              <a:ext cx="3960440" cy="4176465"/>
              <a:chOff x="4627283" y="1129308"/>
              <a:chExt cx="3960440" cy="4176465"/>
            </a:xfrm>
          </p:grpSpPr>
          <p:grpSp>
            <p:nvGrpSpPr>
              <p:cNvPr id="6" name="组合 5"/>
              <p:cNvGrpSpPr/>
              <p:nvPr/>
            </p:nvGrpSpPr>
            <p:grpSpPr>
              <a:xfrm>
                <a:off x="4627283" y="1151012"/>
                <a:ext cx="3960440" cy="4154761"/>
                <a:chOff x="4627283" y="1151012"/>
                <a:chExt cx="3960440" cy="4154761"/>
              </a:xfrm>
            </p:grpSpPr>
            <p:sp>
              <p:nvSpPr>
                <p:cNvPr id="11" name="矩形 10"/>
                <p:cNvSpPr/>
                <p:nvPr/>
              </p:nvSpPr>
              <p:spPr>
                <a:xfrm>
                  <a:off x="4627283" y="2209429"/>
                  <a:ext cx="3960440" cy="30963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7283"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52120"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60232"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668344" y="1151012"/>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4644008" y="1151012"/>
                <a:ext cx="808813"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亮</a:t>
                </a:r>
              </a:p>
            </p:txBody>
          </p:sp>
          <p:sp>
            <p:nvSpPr>
              <p:cNvPr id="8" name="TextBox 7"/>
              <p:cNvSpPr txBox="1"/>
              <p:nvPr/>
            </p:nvSpPr>
            <p:spPr>
              <a:xfrm>
                <a:off x="5652120" y="1142082"/>
                <a:ext cx="91440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点</a:t>
                </a:r>
              </a:p>
            </p:txBody>
          </p:sp>
          <p:sp>
            <p:nvSpPr>
              <p:cNvPr id="9" name="TextBox 8"/>
              <p:cNvSpPr txBox="1"/>
              <p:nvPr/>
            </p:nvSpPr>
            <p:spPr>
              <a:xfrm>
                <a:off x="6696301" y="1152164"/>
                <a:ext cx="720080"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功</a:t>
                </a:r>
              </a:p>
            </p:txBody>
          </p:sp>
          <p:sp>
            <p:nvSpPr>
              <p:cNvPr id="10" name="TextBox 9"/>
              <p:cNvSpPr txBox="1"/>
              <p:nvPr/>
            </p:nvSpPr>
            <p:spPr>
              <a:xfrm>
                <a:off x="7668344" y="1129308"/>
                <a:ext cx="576064" cy="923330"/>
              </a:xfrm>
              <a:prstGeom prst="rect">
                <a:avLst/>
              </a:prstGeom>
              <a:noFill/>
            </p:spPr>
            <p:txBody>
              <a:bodyPr wrap="square" rtlCol="0">
                <a:spAutoFit/>
              </a:bodyPr>
              <a:lstStyle/>
              <a:p>
                <a:r>
                  <a:rPr lang="zh-CN" altLang="en-US" sz="5400" b="1" dirty="0">
                    <a:solidFill>
                      <a:schemeClr val="bg1">
                        <a:lumMod val="85000"/>
                      </a:schemeClr>
                    </a:solidFill>
                    <a:latin typeface="微软雅黑" pitchFamily="34" charset="-122"/>
                    <a:ea typeface="微软雅黑" pitchFamily="34" charset="-122"/>
                  </a:rPr>
                  <a:t>能</a:t>
                </a:r>
              </a:p>
            </p:txBody>
          </p:sp>
        </p:grpSp>
        <p:sp>
          <p:nvSpPr>
            <p:cNvPr id="16" name="TextBox 15"/>
            <p:cNvSpPr txBox="1"/>
            <p:nvPr/>
          </p:nvSpPr>
          <p:spPr>
            <a:xfrm>
              <a:off x="4809728" y="2569468"/>
              <a:ext cx="3722712" cy="2031325"/>
            </a:xfrm>
            <a:prstGeom prst="rect">
              <a:avLst/>
            </a:prstGeom>
            <a:noFill/>
          </p:spPr>
          <p:txBody>
            <a:bodyPr wrap="square" rtlCol="0">
              <a:spAutoFit/>
            </a:bodyPr>
            <a:lstStyle/>
            <a:p>
              <a:r>
                <a:rPr lang="zh-CN" altLang="en-US" dirty="0" smtClean="0">
                  <a:solidFill>
                    <a:schemeClr val="bg1">
                      <a:lumMod val="85000"/>
                    </a:schemeClr>
                  </a:solidFill>
                  <a:latin typeface="微软雅黑" pitchFamily="34" charset="-122"/>
                  <a:ea typeface="微软雅黑" pitchFamily="34" charset="-122"/>
                </a:rPr>
                <a:t>“校园找饭”在客户端上完善了商消费者的订单状态更新、订单确认、个人信息修改于设置的功能，实现了消费者随时随地处理信息、修改信息的功能，使客户端更具用户亲和力及实用性，达到了管理移动化、灵活化的状态，更加贴近客户需求。</a:t>
              </a:r>
              <a:endParaRPr lang="zh-CN" altLang="en-US" dirty="0">
                <a:solidFill>
                  <a:schemeClr val="bg1">
                    <a:lumMod val="85000"/>
                  </a:schemeClr>
                </a:solidFill>
                <a:latin typeface="微软雅黑" pitchFamily="34" charset="-122"/>
                <a:ea typeface="微软雅黑" pitchFamily="34" charset="-122"/>
              </a:endParaRPr>
            </a:p>
          </p:txBody>
        </p:sp>
      </p:gr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7" y="49188"/>
            <a:ext cx="3919537"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1016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8789" y="1054757"/>
            <a:ext cx="7866422" cy="3602743"/>
            <a:chOff x="223256" y="1054757"/>
            <a:chExt cx="7866422" cy="3602743"/>
          </a:xfrm>
        </p:grpSpPr>
        <p:grpSp>
          <p:nvGrpSpPr>
            <p:cNvPr id="3" name="组合 2"/>
            <p:cNvGrpSpPr/>
            <p:nvPr/>
          </p:nvGrpSpPr>
          <p:grpSpPr>
            <a:xfrm>
              <a:off x="223256" y="1054757"/>
              <a:ext cx="1981944" cy="1991618"/>
              <a:chOff x="3581028" y="1861691"/>
              <a:chExt cx="1981944" cy="1991618"/>
            </a:xfrm>
          </p:grpSpPr>
          <p:grpSp>
            <p:nvGrpSpPr>
              <p:cNvPr id="6" name="组合 5"/>
              <p:cNvGrpSpPr/>
              <p:nvPr/>
            </p:nvGrpSpPr>
            <p:grpSpPr>
              <a:xfrm>
                <a:off x="3581028" y="1862435"/>
                <a:ext cx="914400" cy="923330"/>
                <a:chOff x="3581028" y="1862435"/>
                <a:chExt cx="914400" cy="923330"/>
              </a:xfrm>
            </p:grpSpPr>
            <p:sp>
              <p:nvSpPr>
                <p:cNvPr id="2" name="矩形 1"/>
                <p:cNvSpPr/>
                <p:nvPr/>
              </p:nvSpPr>
              <p:spPr>
                <a:xfrm>
                  <a:off x="3581028"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808037" y="1862435"/>
                  <a:ext cx="460383"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F</a:t>
                  </a:r>
                  <a:endParaRPr lang="zh-CN" altLang="en-US" sz="2400" dirty="0">
                    <a:solidFill>
                      <a:schemeClr val="bg1">
                        <a:lumMod val="85000"/>
                      </a:schemeClr>
                    </a:solidFill>
                    <a:latin typeface="Impact" pitchFamily="34" charset="0"/>
                  </a:endParaRPr>
                </a:p>
              </p:txBody>
            </p:sp>
          </p:grpSp>
          <p:grpSp>
            <p:nvGrpSpPr>
              <p:cNvPr id="7" name="组合 6"/>
              <p:cNvGrpSpPr/>
              <p:nvPr/>
            </p:nvGrpSpPr>
            <p:grpSpPr>
              <a:xfrm>
                <a:off x="4648572" y="1861691"/>
                <a:ext cx="914400" cy="923330"/>
                <a:chOff x="4648572" y="1861691"/>
                <a:chExt cx="914400" cy="923330"/>
              </a:xfrm>
            </p:grpSpPr>
            <p:sp>
              <p:nvSpPr>
                <p:cNvPr id="29" name="矩形 28"/>
                <p:cNvSpPr/>
                <p:nvPr/>
              </p:nvSpPr>
              <p:spPr>
                <a:xfrm>
                  <a:off x="4648572"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14052" y="1861691"/>
                  <a:ext cx="38343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I</a:t>
                  </a:r>
                  <a:endParaRPr lang="zh-CN" altLang="en-US" sz="2400" dirty="0">
                    <a:solidFill>
                      <a:schemeClr val="bg1">
                        <a:lumMod val="85000"/>
                      </a:schemeClr>
                    </a:solidFill>
                    <a:latin typeface="Impact" pitchFamily="34" charset="0"/>
                  </a:endParaRPr>
                </a:p>
              </p:txBody>
            </p:sp>
          </p:grpSp>
          <p:grpSp>
            <p:nvGrpSpPr>
              <p:cNvPr id="8" name="组合 7"/>
              <p:cNvGrpSpPr/>
              <p:nvPr/>
            </p:nvGrpSpPr>
            <p:grpSpPr>
              <a:xfrm>
                <a:off x="3581028" y="2929979"/>
                <a:ext cx="914400" cy="923330"/>
                <a:chOff x="3581028" y="2929979"/>
                <a:chExt cx="914400" cy="923330"/>
              </a:xfrm>
            </p:grpSpPr>
            <p:sp>
              <p:nvSpPr>
                <p:cNvPr id="30" name="矩形 29"/>
                <p:cNvSpPr/>
                <p:nvPr/>
              </p:nvSpPr>
              <p:spPr>
                <a:xfrm>
                  <a:off x="3581028"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58343" y="2929979"/>
                  <a:ext cx="55976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N</a:t>
                  </a:r>
                  <a:endParaRPr lang="zh-CN" altLang="en-US" sz="2400" dirty="0">
                    <a:solidFill>
                      <a:schemeClr val="bg1">
                        <a:lumMod val="85000"/>
                      </a:schemeClr>
                    </a:solidFill>
                    <a:latin typeface="Impact" pitchFamily="34" charset="0"/>
                  </a:endParaRPr>
                </a:p>
              </p:txBody>
            </p:sp>
          </p:grpSp>
          <p:grpSp>
            <p:nvGrpSpPr>
              <p:cNvPr id="9" name="组合 8"/>
              <p:cNvGrpSpPr/>
              <p:nvPr/>
            </p:nvGrpSpPr>
            <p:grpSpPr>
              <a:xfrm>
                <a:off x="4648572" y="2929979"/>
                <a:ext cx="914400" cy="923330"/>
                <a:chOff x="4648572" y="2929979"/>
                <a:chExt cx="914400" cy="923330"/>
              </a:xfrm>
            </p:grpSpPr>
            <p:sp>
              <p:nvSpPr>
                <p:cNvPr id="31" name="矩形 30"/>
                <p:cNvSpPr/>
                <p:nvPr/>
              </p:nvSpPr>
              <p:spPr>
                <a:xfrm>
                  <a:off x="4648572" y="2934444"/>
                  <a:ext cx="914400" cy="9144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821879" y="2929979"/>
                  <a:ext cx="567784" cy="923330"/>
                </a:xfrm>
                <a:prstGeom prst="rect">
                  <a:avLst/>
                </a:prstGeom>
                <a:noFill/>
              </p:spPr>
              <p:txBody>
                <a:bodyPr wrap="none" rtlCol="0">
                  <a:spAutoFit/>
                </a:bodyPr>
                <a:lstStyle/>
                <a:p>
                  <a:pPr algn="ctr"/>
                  <a:r>
                    <a:rPr lang="en-US" altLang="zh-CN" sz="5400" dirty="0">
                      <a:latin typeface="Impact" pitchFamily="34" charset="0"/>
                    </a:rPr>
                    <a:t>D</a:t>
                  </a:r>
                  <a:endParaRPr lang="zh-CN" altLang="en-US" sz="2400" dirty="0">
                    <a:latin typeface="Impact" pitchFamily="34" charset="0"/>
                  </a:endParaRPr>
                </a:p>
              </p:txBody>
            </p:sp>
          </p:grpSp>
        </p:grpSp>
        <p:sp>
          <p:nvSpPr>
            <p:cNvPr id="15" name="矩形 14"/>
            <p:cNvSpPr/>
            <p:nvPr/>
          </p:nvSpPr>
          <p:spPr>
            <a:xfrm>
              <a:off x="2329678" y="1057500"/>
              <a:ext cx="5760000" cy="360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905593" y="1633364"/>
            <a:ext cx="3014990" cy="2529572"/>
            <a:chOff x="3905593" y="1633364"/>
            <a:chExt cx="3014990" cy="2529572"/>
          </a:xfrm>
        </p:grpSpPr>
        <p:sp>
          <p:nvSpPr>
            <p:cNvPr id="46" name="TextBox 45"/>
            <p:cNvSpPr txBox="1"/>
            <p:nvPr/>
          </p:nvSpPr>
          <p:spPr>
            <a:xfrm>
              <a:off x="3906394" y="3073524"/>
              <a:ext cx="308098" cy="369332"/>
            </a:xfrm>
            <a:prstGeom prst="rect">
              <a:avLst/>
            </a:prstGeom>
            <a:noFill/>
          </p:spPr>
          <p:txBody>
            <a:bodyPr wrap="none" rtlCol="0">
              <a:spAutoFit/>
            </a:bodyPr>
            <a:lstStyle/>
            <a:p>
              <a:pPr algn="ctr"/>
              <a:r>
                <a:rPr lang="en-US" altLang="zh-CN" dirty="0">
                  <a:solidFill>
                    <a:schemeClr val="bg1">
                      <a:lumMod val="85000"/>
                    </a:schemeClr>
                  </a:solidFill>
                  <a:latin typeface="Impact" pitchFamily="34" charset="0"/>
                  <a:ea typeface="微软雅黑" pitchFamily="34" charset="-122"/>
                </a:rPr>
                <a:t>5</a:t>
              </a:r>
              <a:endParaRPr lang="zh-CN" altLang="en-US" dirty="0">
                <a:solidFill>
                  <a:schemeClr val="bg1">
                    <a:lumMod val="85000"/>
                  </a:schemeClr>
                </a:solidFill>
                <a:latin typeface="微软雅黑" pitchFamily="34" charset="-122"/>
                <a:ea typeface="微软雅黑" pitchFamily="34" charset="-122"/>
              </a:endParaRPr>
            </a:p>
          </p:txBody>
        </p:sp>
        <p:grpSp>
          <p:nvGrpSpPr>
            <p:cNvPr id="11" name="组合 10"/>
            <p:cNvGrpSpPr/>
            <p:nvPr/>
          </p:nvGrpSpPr>
          <p:grpSpPr>
            <a:xfrm>
              <a:off x="3905593" y="1633364"/>
              <a:ext cx="3014990" cy="2529572"/>
              <a:chOff x="3905593" y="1633364"/>
              <a:chExt cx="3014990" cy="2529572"/>
            </a:xfrm>
          </p:grpSpPr>
          <p:grpSp>
            <p:nvGrpSpPr>
              <p:cNvPr id="10" name="组合 9"/>
              <p:cNvGrpSpPr/>
              <p:nvPr/>
            </p:nvGrpSpPr>
            <p:grpSpPr>
              <a:xfrm>
                <a:off x="3907097" y="1633364"/>
                <a:ext cx="3013486" cy="2529572"/>
                <a:chOff x="3907097" y="1345332"/>
                <a:chExt cx="3013486" cy="2529572"/>
              </a:xfrm>
            </p:grpSpPr>
            <p:grpSp>
              <p:nvGrpSpPr>
                <p:cNvPr id="19" name="组合 18"/>
                <p:cNvGrpSpPr/>
                <p:nvPr/>
              </p:nvGrpSpPr>
              <p:grpSpPr>
                <a:xfrm>
                  <a:off x="3907097" y="1345332"/>
                  <a:ext cx="3013486" cy="2529572"/>
                  <a:chOff x="3907097" y="1345332"/>
                  <a:chExt cx="3013486" cy="2529572"/>
                </a:xfrm>
              </p:grpSpPr>
              <p:grpSp>
                <p:nvGrpSpPr>
                  <p:cNvPr id="20" name="组合 19"/>
                  <p:cNvGrpSpPr/>
                  <p:nvPr/>
                </p:nvGrpSpPr>
                <p:grpSpPr>
                  <a:xfrm>
                    <a:off x="3923928" y="1345332"/>
                    <a:ext cx="2996655" cy="369332"/>
                    <a:chOff x="3923928" y="2215378"/>
                    <a:chExt cx="2996655" cy="369332"/>
                  </a:xfrm>
                </p:grpSpPr>
                <p:sp>
                  <p:nvSpPr>
                    <p:cNvPr id="43" name="TextBox 42"/>
                    <p:cNvSpPr txBox="1"/>
                    <p:nvPr/>
                  </p:nvSpPr>
                  <p:spPr>
                    <a:xfrm>
                      <a:off x="4196760" y="2215378"/>
                      <a:ext cx="2723823"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消费者及商户登录、注册</a:t>
                      </a:r>
                      <a:endParaRPr lang="zh-CN" altLang="en-US" dirty="0">
                        <a:solidFill>
                          <a:schemeClr val="bg1">
                            <a:lumMod val="85000"/>
                          </a:schemeClr>
                        </a:solidFill>
                        <a:latin typeface="微软雅黑" pitchFamily="34" charset="-122"/>
                        <a:ea typeface="微软雅黑" pitchFamily="34" charset="-122"/>
                      </a:endParaRPr>
                    </a:p>
                  </p:txBody>
                </p:sp>
                <p:sp>
                  <p:nvSpPr>
                    <p:cNvPr id="44" name="TextBox 43"/>
                    <p:cNvSpPr txBox="1"/>
                    <p:nvPr/>
                  </p:nvSpPr>
                  <p:spPr>
                    <a:xfrm>
                      <a:off x="3923928" y="2215378"/>
                      <a:ext cx="27283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1</a:t>
                      </a:r>
                      <a:endParaRPr lang="zh-CN" altLang="en-US" dirty="0">
                        <a:solidFill>
                          <a:schemeClr val="bg1">
                            <a:lumMod val="85000"/>
                          </a:schemeClr>
                        </a:solidFill>
                        <a:latin typeface="微软雅黑" pitchFamily="34" charset="-122"/>
                        <a:ea typeface="微软雅黑" pitchFamily="34" charset="-122"/>
                      </a:endParaRPr>
                    </a:p>
                  </p:txBody>
                </p:sp>
              </p:grpSp>
              <p:grpSp>
                <p:nvGrpSpPr>
                  <p:cNvPr id="21" name="组合 20"/>
                  <p:cNvGrpSpPr/>
                  <p:nvPr/>
                </p:nvGrpSpPr>
                <p:grpSpPr>
                  <a:xfrm>
                    <a:off x="3910303" y="1705372"/>
                    <a:ext cx="2317782" cy="369332"/>
                    <a:chOff x="3910303" y="2044417"/>
                    <a:chExt cx="2317782" cy="369332"/>
                  </a:xfrm>
                </p:grpSpPr>
                <p:sp>
                  <p:nvSpPr>
                    <p:cNvPr id="41" name="TextBox 40"/>
                    <p:cNvSpPr txBox="1"/>
                    <p:nvPr/>
                  </p:nvSpPr>
                  <p:spPr>
                    <a:xfrm>
                      <a:off x="4196760" y="2044417"/>
                      <a:ext cx="2031325"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消费者选餐、订餐</a:t>
                      </a:r>
                      <a:endParaRPr lang="zh-CN" altLang="en-US" dirty="0">
                        <a:solidFill>
                          <a:schemeClr val="bg1">
                            <a:lumMod val="85000"/>
                          </a:schemeClr>
                        </a:solidFill>
                        <a:latin typeface="微软雅黑" pitchFamily="34" charset="-122"/>
                        <a:ea typeface="微软雅黑" pitchFamily="34" charset="-122"/>
                      </a:endParaRPr>
                    </a:p>
                  </p:txBody>
                </p:sp>
                <p:sp>
                  <p:nvSpPr>
                    <p:cNvPr id="42" name="TextBox 41"/>
                    <p:cNvSpPr txBox="1"/>
                    <p:nvPr/>
                  </p:nvSpPr>
                  <p:spPr>
                    <a:xfrm>
                      <a:off x="3910303" y="2044417"/>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2</a:t>
                      </a:r>
                      <a:endParaRPr lang="zh-CN" altLang="en-US" dirty="0">
                        <a:solidFill>
                          <a:schemeClr val="bg1">
                            <a:lumMod val="85000"/>
                          </a:schemeClr>
                        </a:solidFill>
                        <a:latin typeface="微软雅黑" pitchFamily="34" charset="-122"/>
                        <a:ea typeface="微软雅黑" pitchFamily="34" charset="-122"/>
                      </a:endParaRPr>
                    </a:p>
                  </p:txBody>
                </p:sp>
              </p:grpSp>
              <p:grpSp>
                <p:nvGrpSpPr>
                  <p:cNvPr id="22" name="组合 21"/>
                  <p:cNvGrpSpPr/>
                  <p:nvPr/>
                </p:nvGrpSpPr>
                <p:grpSpPr>
                  <a:xfrm>
                    <a:off x="3907097" y="2065412"/>
                    <a:ext cx="2782653" cy="369332"/>
                    <a:chOff x="3907097" y="1873456"/>
                    <a:chExt cx="2782653" cy="369332"/>
                  </a:xfrm>
                </p:grpSpPr>
                <p:sp>
                  <p:nvSpPr>
                    <p:cNvPr id="39" name="TextBox 38"/>
                    <p:cNvSpPr txBox="1"/>
                    <p:nvPr/>
                  </p:nvSpPr>
                  <p:spPr>
                    <a:xfrm>
                      <a:off x="4196760" y="1873456"/>
                      <a:ext cx="249299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定位及查询附近餐饮店</a:t>
                      </a:r>
                      <a:endParaRPr lang="zh-CN" altLang="en-US" dirty="0">
                        <a:solidFill>
                          <a:schemeClr val="bg1">
                            <a:lumMod val="85000"/>
                          </a:schemeClr>
                        </a:solidFill>
                        <a:latin typeface="微软雅黑" pitchFamily="34" charset="-122"/>
                        <a:ea typeface="微软雅黑" pitchFamily="34" charset="-122"/>
                      </a:endParaRPr>
                    </a:p>
                  </p:txBody>
                </p:sp>
                <p:sp>
                  <p:nvSpPr>
                    <p:cNvPr id="40" name="TextBox 39"/>
                    <p:cNvSpPr txBox="1"/>
                    <p:nvPr/>
                  </p:nvSpPr>
                  <p:spPr>
                    <a:xfrm>
                      <a:off x="3907097" y="1873456"/>
                      <a:ext cx="306494"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3</a:t>
                      </a:r>
                      <a:endParaRPr lang="zh-CN" altLang="en-US" dirty="0">
                        <a:solidFill>
                          <a:schemeClr val="bg1">
                            <a:lumMod val="85000"/>
                          </a:schemeClr>
                        </a:solidFill>
                        <a:latin typeface="微软雅黑" pitchFamily="34" charset="-122"/>
                        <a:ea typeface="微软雅黑" pitchFamily="34" charset="-122"/>
                      </a:endParaRPr>
                    </a:p>
                  </p:txBody>
                </p:sp>
              </p:grpSp>
              <p:grpSp>
                <p:nvGrpSpPr>
                  <p:cNvPr id="23" name="组合 22"/>
                  <p:cNvGrpSpPr/>
                  <p:nvPr/>
                </p:nvGrpSpPr>
                <p:grpSpPr>
                  <a:xfrm>
                    <a:off x="3910303" y="2416160"/>
                    <a:ext cx="3010280" cy="369332"/>
                    <a:chOff x="3910303" y="1693203"/>
                    <a:chExt cx="3010280" cy="369332"/>
                  </a:xfrm>
                </p:grpSpPr>
                <p:sp>
                  <p:nvSpPr>
                    <p:cNvPr id="37" name="TextBox 36"/>
                    <p:cNvSpPr txBox="1"/>
                    <p:nvPr/>
                  </p:nvSpPr>
                  <p:spPr>
                    <a:xfrm>
                      <a:off x="4196760" y="1693203"/>
                      <a:ext cx="2723823"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订单状态更新、订单推送</a:t>
                      </a:r>
                      <a:endParaRPr lang="zh-CN" altLang="en-US" dirty="0">
                        <a:solidFill>
                          <a:schemeClr val="bg1">
                            <a:lumMod val="85000"/>
                          </a:schemeClr>
                        </a:solidFill>
                        <a:latin typeface="微软雅黑" pitchFamily="34" charset="-122"/>
                        <a:ea typeface="微软雅黑" pitchFamily="34" charset="-122"/>
                      </a:endParaRPr>
                    </a:p>
                  </p:txBody>
                </p:sp>
                <p:sp>
                  <p:nvSpPr>
                    <p:cNvPr id="38" name="TextBox 37"/>
                    <p:cNvSpPr txBox="1"/>
                    <p:nvPr/>
                  </p:nvSpPr>
                  <p:spPr>
                    <a:xfrm>
                      <a:off x="3910303" y="1693203"/>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4</a:t>
                      </a:r>
                      <a:endParaRPr lang="zh-CN" altLang="en-US" dirty="0">
                        <a:solidFill>
                          <a:schemeClr val="bg1">
                            <a:lumMod val="85000"/>
                          </a:schemeClr>
                        </a:solidFill>
                        <a:latin typeface="微软雅黑" pitchFamily="34" charset="-122"/>
                        <a:ea typeface="微软雅黑" pitchFamily="34" charset="-122"/>
                      </a:endParaRPr>
                    </a:p>
                  </p:txBody>
                </p:sp>
              </p:grpSp>
              <p:grpSp>
                <p:nvGrpSpPr>
                  <p:cNvPr id="24" name="组合 23"/>
                  <p:cNvGrpSpPr/>
                  <p:nvPr/>
                </p:nvGrpSpPr>
                <p:grpSpPr>
                  <a:xfrm>
                    <a:off x="3923127" y="2776200"/>
                    <a:ext cx="2304958" cy="1098704"/>
                    <a:chOff x="3923127" y="1522242"/>
                    <a:chExt cx="2304958" cy="1098704"/>
                  </a:xfrm>
                </p:grpSpPr>
                <p:sp>
                  <p:nvSpPr>
                    <p:cNvPr id="28" name="TextBox 27"/>
                    <p:cNvSpPr txBox="1"/>
                    <p:nvPr/>
                  </p:nvSpPr>
                  <p:spPr>
                    <a:xfrm>
                      <a:off x="4196760" y="1522242"/>
                      <a:ext cx="2031325"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商户管理商品信息</a:t>
                      </a:r>
                      <a:endParaRPr lang="zh-CN" altLang="en-US" dirty="0">
                        <a:solidFill>
                          <a:schemeClr val="bg1">
                            <a:lumMod val="85000"/>
                          </a:schemeClr>
                        </a:solidFill>
                        <a:latin typeface="微软雅黑" pitchFamily="34" charset="-122"/>
                        <a:ea typeface="微软雅黑" pitchFamily="34" charset="-122"/>
                      </a:endParaRPr>
                    </a:p>
                  </p:txBody>
                </p:sp>
                <p:sp>
                  <p:nvSpPr>
                    <p:cNvPr id="32" name="TextBox 31"/>
                    <p:cNvSpPr txBox="1"/>
                    <p:nvPr/>
                  </p:nvSpPr>
                  <p:spPr>
                    <a:xfrm>
                      <a:off x="3923127" y="2251614"/>
                      <a:ext cx="274435" cy="369332"/>
                    </a:xfrm>
                    <a:prstGeom prst="rect">
                      <a:avLst/>
                    </a:prstGeom>
                    <a:noFill/>
                  </p:spPr>
                  <p:txBody>
                    <a:bodyPr wrap="none" rtlCol="0">
                      <a:spAutoFit/>
                    </a:bodyPr>
                    <a:lstStyle/>
                    <a:p>
                      <a:pPr algn="ctr"/>
                      <a:r>
                        <a:rPr lang="en-US" altLang="zh-CN" dirty="0">
                          <a:solidFill>
                            <a:schemeClr val="bg1">
                              <a:lumMod val="85000"/>
                            </a:schemeClr>
                          </a:solidFill>
                          <a:latin typeface="Impact" pitchFamily="34" charset="0"/>
                          <a:ea typeface="微软雅黑" pitchFamily="34" charset="-122"/>
                        </a:rPr>
                        <a:t>7</a:t>
                      </a:r>
                      <a:endParaRPr lang="zh-CN" altLang="en-US" dirty="0">
                        <a:solidFill>
                          <a:schemeClr val="bg1">
                            <a:lumMod val="85000"/>
                          </a:schemeClr>
                        </a:solidFill>
                        <a:latin typeface="微软雅黑" pitchFamily="34" charset="-122"/>
                        <a:ea typeface="微软雅黑" pitchFamily="34" charset="-122"/>
                      </a:endParaRPr>
                    </a:p>
                  </p:txBody>
                </p:sp>
              </p:grpSp>
            </p:grpSp>
            <p:sp>
              <p:nvSpPr>
                <p:cNvPr id="45" name="TextBox 44"/>
                <p:cNvSpPr txBox="1"/>
                <p:nvPr/>
              </p:nvSpPr>
              <p:spPr>
                <a:xfrm>
                  <a:off x="4196859" y="3145532"/>
                  <a:ext cx="156966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个人中心设置</a:t>
                  </a:r>
                  <a:endParaRPr lang="zh-CN" altLang="en-US" dirty="0">
                    <a:solidFill>
                      <a:schemeClr val="bg1">
                        <a:lumMod val="85000"/>
                      </a:schemeClr>
                    </a:solidFill>
                    <a:latin typeface="微软雅黑" pitchFamily="34" charset="-122"/>
                    <a:ea typeface="微软雅黑" pitchFamily="34" charset="-122"/>
                  </a:endParaRPr>
                </a:p>
              </p:txBody>
            </p:sp>
            <p:sp>
              <p:nvSpPr>
                <p:cNvPr id="47" name="TextBox 46"/>
                <p:cNvSpPr txBox="1"/>
                <p:nvPr/>
              </p:nvSpPr>
              <p:spPr>
                <a:xfrm>
                  <a:off x="4196859" y="3496280"/>
                  <a:ext cx="1107996"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更多功能</a:t>
                  </a:r>
                  <a:endParaRPr lang="zh-CN" altLang="en-US" dirty="0">
                    <a:solidFill>
                      <a:schemeClr val="bg1">
                        <a:lumMod val="85000"/>
                      </a:schemeClr>
                    </a:solidFill>
                    <a:latin typeface="微软雅黑" pitchFamily="34" charset="-122"/>
                    <a:ea typeface="微软雅黑" pitchFamily="34" charset="-122"/>
                  </a:endParaRPr>
                </a:p>
              </p:txBody>
            </p:sp>
          </p:grpSp>
          <p:sp>
            <p:nvSpPr>
              <p:cNvPr id="48" name="TextBox 47"/>
              <p:cNvSpPr txBox="1"/>
              <p:nvPr/>
            </p:nvSpPr>
            <p:spPr>
              <a:xfrm>
                <a:off x="3905593" y="3433564"/>
                <a:ext cx="309700" cy="369332"/>
              </a:xfrm>
              <a:prstGeom prst="rect">
                <a:avLst/>
              </a:prstGeom>
              <a:noFill/>
            </p:spPr>
            <p:txBody>
              <a:bodyPr wrap="none" rtlCol="0">
                <a:spAutoFit/>
              </a:bodyPr>
              <a:lstStyle/>
              <a:p>
                <a:pPr algn="ctr"/>
                <a:r>
                  <a:rPr lang="en-US" altLang="zh-CN" dirty="0">
                    <a:solidFill>
                      <a:schemeClr val="bg1">
                        <a:lumMod val="85000"/>
                      </a:schemeClr>
                    </a:solidFill>
                    <a:latin typeface="Impact" pitchFamily="34" charset="0"/>
                    <a:ea typeface="微软雅黑" pitchFamily="34" charset="-122"/>
                  </a:rPr>
                  <a:t>6</a:t>
                </a:r>
                <a:endParaRPr lang="zh-CN" altLang="en-US" dirty="0">
                  <a:solidFill>
                    <a:schemeClr val="bg1">
                      <a:lumMod val="85000"/>
                    </a:schemeClr>
                  </a:solidFill>
                  <a:latin typeface="微软雅黑" pitchFamily="34" charset="-122"/>
                  <a:ea typeface="微软雅黑" pitchFamily="34" charset="-122"/>
                </a:endParaRPr>
              </a:p>
            </p:txBody>
          </p:sp>
        </p:gr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67" y="913432"/>
            <a:ext cx="1176337"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740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80112" y="174040"/>
            <a:ext cx="3168352"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消费者登录、注册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6" name="组合 5"/>
          <p:cNvGrpSpPr/>
          <p:nvPr/>
        </p:nvGrpSpPr>
        <p:grpSpPr>
          <a:xfrm>
            <a:off x="107504" y="913285"/>
            <a:ext cx="2880320" cy="4771692"/>
            <a:chOff x="107504" y="913285"/>
            <a:chExt cx="2880320" cy="4771692"/>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13285"/>
              <a:ext cx="2655296" cy="4248472"/>
            </a:xfrm>
            <a:prstGeom prst="rect">
              <a:avLst/>
            </a:prstGeom>
          </p:spPr>
        </p:pic>
        <p:sp>
          <p:nvSpPr>
            <p:cNvPr id="2" name="TextBox 1"/>
            <p:cNvSpPr txBox="1"/>
            <p:nvPr/>
          </p:nvSpPr>
          <p:spPr>
            <a:xfrm>
              <a:off x="107504"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消费者可通过弹出的对话框或登录按钮选择登录</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8" name="组合 7"/>
          <p:cNvGrpSpPr/>
          <p:nvPr/>
        </p:nvGrpSpPr>
        <p:grpSpPr>
          <a:xfrm>
            <a:off x="3063685" y="913284"/>
            <a:ext cx="2880320" cy="4771693"/>
            <a:chOff x="3063685" y="913284"/>
            <a:chExt cx="2880320" cy="4771693"/>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913284"/>
              <a:ext cx="2655296" cy="4248473"/>
            </a:xfrm>
            <a:prstGeom prst="rect">
              <a:avLst/>
            </a:prstGeom>
          </p:spPr>
        </p:pic>
        <p:sp>
          <p:nvSpPr>
            <p:cNvPr id="3" name="TextBox 2"/>
            <p:cNvSpPr txBox="1"/>
            <p:nvPr/>
          </p:nvSpPr>
          <p:spPr>
            <a:xfrm>
              <a:off x="3063685"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消费者通过</a:t>
              </a:r>
              <a:r>
                <a:rPr lang="zh-CN" altLang="en-US" sz="1400" dirty="0">
                  <a:solidFill>
                    <a:schemeClr val="bg1">
                      <a:lumMod val="85000"/>
                    </a:schemeClr>
                  </a:solidFill>
                  <a:latin typeface="微软雅黑" pitchFamily="34" charset="-122"/>
                  <a:ea typeface="微软雅黑" pitchFamily="34" charset="-122"/>
                </a:rPr>
                <a:t>手机号</a:t>
              </a:r>
              <a:r>
                <a:rPr lang="zh-CN" altLang="en-US" sz="1400" dirty="0" smtClean="0">
                  <a:solidFill>
                    <a:schemeClr val="bg1">
                      <a:lumMod val="85000"/>
                    </a:schemeClr>
                  </a:solidFill>
                  <a:latin typeface="微软雅黑" pitchFamily="34" charset="-122"/>
                  <a:ea typeface="微软雅黑" pitchFamily="34" charset="-122"/>
                </a:rPr>
                <a:t>注册、验证，</a:t>
              </a:r>
              <a:r>
                <a:rPr lang="zh-CN" altLang="en-US" sz="1400" dirty="0">
                  <a:solidFill>
                    <a:schemeClr val="bg1">
                      <a:lumMod val="85000"/>
                    </a:schemeClr>
                  </a:solidFill>
                  <a:latin typeface="微软雅黑" pitchFamily="34" charset="-122"/>
                  <a:ea typeface="微软雅黑" pitchFamily="34" charset="-122"/>
                </a:rPr>
                <a:t>提高安全性</a:t>
              </a:r>
            </a:p>
          </p:txBody>
        </p:sp>
      </p:grpSp>
      <p:grpSp>
        <p:nvGrpSpPr>
          <p:cNvPr id="9" name="组合 8"/>
          <p:cNvGrpSpPr/>
          <p:nvPr/>
        </p:nvGrpSpPr>
        <p:grpSpPr>
          <a:xfrm>
            <a:off x="5940152" y="913284"/>
            <a:ext cx="2808312" cy="4771692"/>
            <a:chOff x="5940152" y="913284"/>
            <a:chExt cx="2808312" cy="4771692"/>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913284"/>
              <a:ext cx="2655295" cy="4248473"/>
            </a:xfrm>
            <a:prstGeom prst="rect">
              <a:avLst/>
            </a:prstGeom>
          </p:spPr>
        </p:pic>
        <p:sp>
          <p:nvSpPr>
            <p:cNvPr id="5" name="TextBox 4"/>
            <p:cNvSpPr txBox="1"/>
            <p:nvPr/>
          </p:nvSpPr>
          <p:spPr>
            <a:xfrm>
              <a:off x="5940152" y="5161756"/>
              <a:ext cx="2808312"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消费者登录</a:t>
              </a:r>
              <a:r>
                <a:rPr lang="zh-CN" altLang="en-US" sz="1400" dirty="0">
                  <a:solidFill>
                    <a:schemeClr val="bg1">
                      <a:lumMod val="85000"/>
                    </a:schemeClr>
                  </a:solidFill>
                  <a:latin typeface="微软雅黑" pitchFamily="34" charset="-122"/>
                  <a:ea typeface="微软雅黑" pitchFamily="34" charset="-122"/>
                </a:rPr>
                <a:t>时可选多个选项，方便客户对软件的操作</a:t>
              </a:r>
            </a:p>
          </p:txBody>
        </p:sp>
      </p:gr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6447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40152" y="193204"/>
            <a:ext cx="2952328"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商户登录、注册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2" name="组合 11"/>
          <p:cNvGrpSpPr/>
          <p:nvPr/>
        </p:nvGrpSpPr>
        <p:grpSpPr>
          <a:xfrm>
            <a:off x="107504" y="913284"/>
            <a:ext cx="2880320" cy="4771693"/>
            <a:chOff x="107504" y="913284"/>
            <a:chExt cx="2880320" cy="4771693"/>
          </a:xfrm>
        </p:grpSpPr>
        <p:sp>
          <p:nvSpPr>
            <p:cNvPr id="2" name="TextBox 1"/>
            <p:cNvSpPr txBox="1"/>
            <p:nvPr/>
          </p:nvSpPr>
          <p:spPr>
            <a:xfrm>
              <a:off x="107504"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商户通过手机号注册、验证，提高安全性</a:t>
              </a:r>
              <a:endParaRPr lang="zh-CN" altLang="en-US" sz="1400" dirty="0">
                <a:solidFill>
                  <a:schemeClr val="bg1">
                    <a:lumMod val="85000"/>
                  </a:schemeClr>
                </a:solidFill>
                <a:latin typeface="微软雅黑" pitchFamily="34" charset="-122"/>
                <a:ea typeface="微软雅黑"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81" y="913284"/>
              <a:ext cx="2659035" cy="4254455"/>
            </a:xfrm>
            <a:prstGeom prst="rect">
              <a:avLst/>
            </a:prstGeom>
          </p:spPr>
        </p:pic>
      </p:grpSp>
      <p:grpSp>
        <p:nvGrpSpPr>
          <p:cNvPr id="13" name="组合 12"/>
          <p:cNvGrpSpPr/>
          <p:nvPr/>
        </p:nvGrpSpPr>
        <p:grpSpPr>
          <a:xfrm>
            <a:off x="2915816" y="913284"/>
            <a:ext cx="3020483" cy="4771693"/>
            <a:chOff x="2915816" y="913284"/>
            <a:chExt cx="3020483" cy="4771693"/>
          </a:xfrm>
        </p:grpSpPr>
        <p:sp>
          <p:nvSpPr>
            <p:cNvPr id="3" name="TextBox 2"/>
            <p:cNvSpPr txBox="1"/>
            <p:nvPr/>
          </p:nvSpPr>
          <p:spPr>
            <a:xfrm>
              <a:off x="2915816" y="5161757"/>
              <a:ext cx="3020483"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商户登录时可选择“新订单实时提醒”，方便订单的即时推送</a:t>
              </a:r>
              <a:endParaRPr lang="zh-CN" altLang="en-US" sz="1400" dirty="0">
                <a:solidFill>
                  <a:schemeClr val="bg1">
                    <a:lumMod val="85000"/>
                  </a:schemeClr>
                </a:solidFill>
                <a:latin typeface="微软雅黑" pitchFamily="34" charset="-122"/>
                <a:ea typeface="微软雅黑"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197" y="913284"/>
              <a:ext cx="2655295" cy="4248472"/>
            </a:xfrm>
            <a:prstGeom prst="rect">
              <a:avLst/>
            </a:prstGeom>
          </p:spPr>
        </p:pic>
      </p:grpSp>
      <p:grpSp>
        <p:nvGrpSpPr>
          <p:cNvPr id="14" name="组合 13"/>
          <p:cNvGrpSpPr/>
          <p:nvPr/>
        </p:nvGrpSpPr>
        <p:grpSpPr>
          <a:xfrm>
            <a:off x="5940152" y="913284"/>
            <a:ext cx="2867801" cy="4556249"/>
            <a:chOff x="5940152" y="913284"/>
            <a:chExt cx="2867801" cy="4556249"/>
          </a:xfrm>
        </p:grpSpPr>
        <p:sp>
          <p:nvSpPr>
            <p:cNvPr id="5" name="TextBox 4"/>
            <p:cNvSpPr txBox="1"/>
            <p:nvPr/>
          </p:nvSpPr>
          <p:spPr>
            <a:xfrm>
              <a:off x="5940152" y="5161756"/>
              <a:ext cx="2808312"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商户登录后</a:t>
              </a:r>
              <a:r>
                <a:rPr lang="zh-CN" altLang="en-US" sz="1400" dirty="0">
                  <a:solidFill>
                    <a:schemeClr val="bg1">
                      <a:lumMod val="85000"/>
                    </a:schemeClr>
                  </a:solidFill>
                  <a:latin typeface="微软雅黑" pitchFamily="34" charset="-122"/>
                  <a:ea typeface="微软雅黑" pitchFamily="34" charset="-122"/>
                </a:rPr>
                <a:t>界面</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658" y="913284"/>
              <a:ext cx="2655295" cy="4248472"/>
            </a:xfrm>
            <a:prstGeom prst="rect">
              <a:avLst/>
            </a:prstGeom>
          </p:spPr>
        </p:pic>
      </p:gr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9533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52120" y="193204"/>
            <a:ext cx="3240360"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消费者选餐、订餐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3" name="组合 2"/>
          <p:cNvGrpSpPr/>
          <p:nvPr/>
        </p:nvGrpSpPr>
        <p:grpSpPr>
          <a:xfrm>
            <a:off x="107504" y="913282"/>
            <a:ext cx="2880320" cy="4556252"/>
            <a:chOff x="107504" y="913282"/>
            <a:chExt cx="2880320" cy="4556252"/>
          </a:xfrm>
        </p:grpSpPr>
        <p:sp>
          <p:nvSpPr>
            <p:cNvPr id="5" name="TextBox 4"/>
            <p:cNvSpPr txBox="1"/>
            <p:nvPr/>
          </p:nvSpPr>
          <p:spPr>
            <a:xfrm>
              <a:off x="107504" y="5161757"/>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消费者进入商家店铺进行选餐</a:t>
              </a:r>
              <a:endParaRPr lang="zh-CN" altLang="en-US" sz="1400" dirty="0">
                <a:solidFill>
                  <a:schemeClr val="bg1">
                    <a:lumMod val="8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13282"/>
              <a:ext cx="2659981" cy="4255969"/>
            </a:xfrm>
            <a:prstGeom prst="rect">
              <a:avLst/>
            </a:prstGeom>
          </p:spPr>
        </p:pic>
      </p:grpSp>
      <p:grpSp>
        <p:nvGrpSpPr>
          <p:cNvPr id="6" name="组合 5"/>
          <p:cNvGrpSpPr/>
          <p:nvPr/>
        </p:nvGrpSpPr>
        <p:grpSpPr>
          <a:xfrm>
            <a:off x="3059832" y="913282"/>
            <a:ext cx="2880320" cy="4771694"/>
            <a:chOff x="3059832" y="913282"/>
            <a:chExt cx="2880320" cy="4771694"/>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2847" y="913282"/>
              <a:ext cx="2655297" cy="4248475"/>
            </a:xfrm>
            <a:prstGeom prst="rect">
              <a:avLst/>
            </a:prstGeom>
          </p:spPr>
        </p:pic>
        <p:sp>
          <p:nvSpPr>
            <p:cNvPr id="8" name="TextBox 7"/>
            <p:cNvSpPr txBox="1"/>
            <p:nvPr/>
          </p:nvSpPr>
          <p:spPr>
            <a:xfrm>
              <a:off x="3059832"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进入商品详情界面，点击确认购买</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9" name="组合 8"/>
          <p:cNvGrpSpPr/>
          <p:nvPr/>
        </p:nvGrpSpPr>
        <p:grpSpPr>
          <a:xfrm>
            <a:off x="6084168" y="913282"/>
            <a:ext cx="2880320" cy="4556251"/>
            <a:chOff x="6084168" y="913282"/>
            <a:chExt cx="2880320" cy="4556251"/>
          </a:xfrm>
        </p:grpSpPr>
        <p:sp>
          <p:nvSpPr>
            <p:cNvPr id="10" name="TextBox 9"/>
            <p:cNvSpPr txBox="1"/>
            <p:nvPr/>
          </p:nvSpPr>
          <p:spPr>
            <a:xfrm>
              <a:off x="6084168"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购买成功</a:t>
              </a:r>
              <a:endParaRPr lang="zh-CN" altLang="en-US" sz="1400" dirty="0">
                <a:solidFill>
                  <a:schemeClr val="bg1">
                    <a:lumMod val="85000"/>
                  </a:schemeClr>
                </a:solidFill>
                <a:latin typeface="微软雅黑" pitchFamily="34" charset="-122"/>
                <a:ea typeface="微软雅黑"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913282"/>
              <a:ext cx="2664296" cy="4262874"/>
            </a:xfrm>
            <a:prstGeom prst="rect">
              <a:avLst/>
            </a:prstGeom>
          </p:spPr>
        </p:pic>
      </p:gr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9033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76056" y="193204"/>
            <a:ext cx="3816424"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定位及查询附近餐饮店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3" name="组合 2"/>
          <p:cNvGrpSpPr/>
          <p:nvPr/>
        </p:nvGrpSpPr>
        <p:grpSpPr>
          <a:xfrm>
            <a:off x="107504" y="913283"/>
            <a:ext cx="2880320" cy="4771694"/>
            <a:chOff x="107504" y="913283"/>
            <a:chExt cx="2880320" cy="4771694"/>
          </a:xfrm>
        </p:grpSpPr>
        <p:sp>
          <p:nvSpPr>
            <p:cNvPr id="5" name="TextBox 4"/>
            <p:cNvSpPr txBox="1"/>
            <p:nvPr/>
          </p:nvSpPr>
          <p:spPr>
            <a:xfrm>
              <a:off x="107504"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调用地图，搜索附近餐饮信息，方便消费者寻找美食</a:t>
              </a:r>
              <a:endParaRPr lang="zh-CN" altLang="en-US" sz="1400" dirty="0">
                <a:solidFill>
                  <a:schemeClr val="bg1">
                    <a:lumMod val="8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789" y="913283"/>
              <a:ext cx="2659035" cy="4254455"/>
            </a:xfrm>
            <a:prstGeom prst="rect">
              <a:avLst/>
            </a:prstGeom>
          </p:spPr>
        </p:pic>
      </p:grpSp>
      <p:grpSp>
        <p:nvGrpSpPr>
          <p:cNvPr id="11" name="组合 10"/>
          <p:cNvGrpSpPr/>
          <p:nvPr/>
        </p:nvGrpSpPr>
        <p:grpSpPr>
          <a:xfrm>
            <a:off x="5940152" y="913284"/>
            <a:ext cx="2880320" cy="4771692"/>
            <a:chOff x="5940152" y="913284"/>
            <a:chExt cx="2880320" cy="4771692"/>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913284"/>
              <a:ext cx="2655296" cy="4248474"/>
            </a:xfrm>
            <a:prstGeom prst="rect">
              <a:avLst/>
            </a:prstGeom>
          </p:spPr>
        </p:pic>
        <p:sp>
          <p:nvSpPr>
            <p:cNvPr id="7" name="TextBox 6"/>
            <p:cNvSpPr txBox="1"/>
            <p:nvPr/>
          </p:nvSpPr>
          <p:spPr>
            <a:xfrm>
              <a:off x="5940152"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搜索相关学校餐饮信息，目标明确</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0" name="组合 9"/>
          <p:cNvGrpSpPr/>
          <p:nvPr/>
        </p:nvGrpSpPr>
        <p:grpSpPr>
          <a:xfrm>
            <a:off x="2987824" y="913283"/>
            <a:ext cx="3096344" cy="4771693"/>
            <a:chOff x="2987824" y="913283"/>
            <a:chExt cx="3096344" cy="4771693"/>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913283"/>
              <a:ext cx="2664296" cy="4262874"/>
            </a:xfrm>
            <a:prstGeom prst="rect">
              <a:avLst/>
            </a:prstGeom>
          </p:spPr>
        </p:pic>
        <p:sp>
          <p:nvSpPr>
            <p:cNvPr id="9" name="TextBox 8"/>
            <p:cNvSpPr txBox="1"/>
            <p:nvPr/>
          </p:nvSpPr>
          <p:spPr>
            <a:xfrm>
              <a:off x="2987824" y="5161756"/>
              <a:ext cx="3096344"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可以通过“城市选择”一项，选择所需城市和学校</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509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88024" y="193204"/>
            <a:ext cx="4104456"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订单状态更新、订单推送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0" name="组合 9"/>
          <p:cNvGrpSpPr/>
          <p:nvPr/>
        </p:nvGrpSpPr>
        <p:grpSpPr>
          <a:xfrm>
            <a:off x="107504" y="913283"/>
            <a:ext cx="2880320" cy="4771694"/>
            <a:chOff x="107504" y="913283"/>
            <a:chExt cx="2880320" cy="4771694"/>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13283"/>
              <a:ext cx="2659035" cy="4254455"/>
            </a:xfrm>
            <a:prstGeom prst="rect">
              <a:avLst/>
            </a:prstGeom>
          </p:spPr>
        </p:pic>
        <p:sp>
          <p:nvSpPr>
            <p:cNvPr id="7" name="TextBox 6"/>
            <p:cNvSpPr txBox="1"/>
            <p:nvPr/>
          </p:nvSpPr>
          <p:spPr>
            <a:xfrm>
              <a:off x="107504"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商户和消费者通过订单状态显示，查看未送和已送订单</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1" name="组合 10"/>
          <p:cNvGrpSpPr/>
          <p:nvPr/>
        </p:nvGrpSpPr>
        <p:grpSpPr>
          <a:xfrm>
            <a:off x="3203848" y="913282"/>
            <a:ext cx="2666166" cy="4556251"/>
            <a:chOff x="3203848" y="913282"/>
            <a:chExt cx="2666166" cy="4556251"/>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913282"/>
              <a:ext cx="2666166" cy="4265865"/>
            </a:xfrm>
            <a:prstGeom prst="rect">
              <a:avLst/>
            </a:prstGeom>
          </p:spPr>
        </p:pic>
        <p:sp>
          <p:nvSpPr>
            <p:cNvPr id="8" name="TextBox 7"/>
            <p:cNvSpPr txBox="1"/>
            <p:nvPr/>
          </p:nvSpPr>
          <p:spPr>
            <a:xfrm>
              <a:off x="3203848" y="5161756"/>
              <a:ext cx="2304256"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已送订单显示</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2" name="组合 11"/>
          <p:cNvGrpSpPr/>
          <p:nvPr/>
        </p:nvGrpSpPr>
        <p:grpSpPr>
          <a:xfrm>
            <a:off x="6012160" y="913285"/>
            <a:ext cx="2880320" cy="4771691"/>
            <a:chOff x="6012160" y="913285"/>
            <a:chExt cx="2880320" cy="4771691"/>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913285"/>
              <a:ext cx="2664296" cy="4262873"/>
            </a:xfrm>
            <a:prstGeom prst="rect">
              <a:avLst/>
            </a:prstGeom>
          </p:spPr>
        </p:pic>
        <p:sp>
          <p:nvSpPr>
            <p:cNvPr id="9" name="TextBox 8"/>
            <p:cNvSpPr txBox="1"/>
            <p:nvPr/>
          </p:nvSpPr>
          <p:spPr>
            <a:xfrm>
              <a:off x="601216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消费者提交订单，订单即时推送给商户</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26742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24128" y="193204"/>
            <a:ext cx="3168352"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商户管理商品信息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1" name="组合 10"/>
          <p:cNvGrpSpPr/>
          <p:nvPr/>
        </p:nvGrpSpPr>
        <p:grpSpPr>
          <a:xfrm>
            <a:off x="107504" y="913285"/>
            <a:ext cx="2880320" cy="4771692"/>
            <a:chOff x="107504" y="913285"/>
            <a:chExt cx="2880320" cy="4771692"/>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58" y="913285"/>
              <a:ext cx="2657166" cy="4251464"/>
            </a:xfrm>
            <a:prstGeom prst="rect">
              <a:avLst/>
            </a:prstGeom>
          </p:spPr>
        </p:pic>
        <p:sp>
          <p:nvSpPr>
            <p:cNvPr id="8" name="TextBox 7"/>
            <p:cNvSpPr txBox="1"/>
            <p:nvPr/>
          </p:nvSpPr>
          <p:spPr>
            <a:xfrm>
              <a:off x="107504"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商户通过“商户菜品添加”添加自己的商品信息</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2" name="组合 11"/>
          <p:cNvGrpSpPr/>
          <p:nvPr/>
        </p:nvGrpSpPr>
        <p:grpSpPr>
          <a:xfrm>
            <a:off x="3131840" y="913285"/>
            <a:ext cx="2880320" cy="4556248"/>
            <a:chOff x="3131840" y="913285"/>
            <a:chExt cx="2880320" cy="4556248"/>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417" y="913285"/>
              <a:ext cx="2657165" cy="4251464"/>
            </a:xfrm>
            <a:prstGeom prst="rect">
              <a:avLst/>
            </a:prstGeom>
          </p:spPr>
        </p:pic>
        <p:sp>
          <p:nvSpPr>
            <p:cNvPr id="9" name="TextBox 8"/>
            <p:cNvSpPr txBox="1"/>
            <p:nvPr/>
          </p:nvSpPr>
          <p:spPr>
            <a:xfrm>
              <a:off x="313184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商户可添加商品图片</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3" name="组合 12"/>
          <p:cNvGrpSpPr/>
          <p:nvPr/>
        </p:nvGrpSpPr>
        <p:grpSpPr>
          <a:xfrm>
            <a:off x="6012160" y="913285"/>
            <a:ext cx="2880320" cy="4771691"/>
            <a:chOff x="6012160" y="913285"/>
            <a:chExt cx="2880320" cy="4771691"/>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913285"/>
              <a:ext cx="2664296" cy="4262874"/>
            </a:xfrm>
            <a:prstGeom prst="rect">
              <a:avLst/>
            </a:prstGeom>
          </p:spPr>
        </p:pic>
        <p:sp>
          <p:nvSpPr>
            <p:cNvPr id="10" name="TextBox 9"/>
            <p:cNvSpPr txBox="1"/>
            <p:nvPr/>
          </p:nvSpPr>
          <p:spPr>
            <a:xfrm>
              <a:off x="601216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商品添加成功，可选择“继续添加菜品”，还可选择返回</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914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92080" y="193204"/>
            <a:ext cx="3600400"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商户管理商品信息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5" name="组合 14"/>
          <p:cNvGrpSpPr/>
          <p:nvPr/>
        </p:nvGrpSpPr>
        <p:grpSpPr>
          <a:xfrm>
            <a:off x="3131840" y="913285"/>
            <a:ext cx="2880320" cy="4771692"/>
            <a:chOff x="3131840" y="913285"/>
            <a:chExt cx="2880320" cy="4771692"/>
          </a:xfrm>
        </p:grpSpPr>
        <p:sp>
          <p:nvSpPr>
            <p:cNvPr id="8" name="TextBox 7"/>
            <p:cNvSpPr txBox="1"/>
            <p:nvPr/>
          </p:nvSpPr>
          <p:spPr>
            <a:xfrm>
              <a:off x="3131840" y="5161757"/>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商户通过“已发布菜品信息修改”修改自己的商品信息</a:t>
              </a:r>
              <a:endParaRPr lang="zh-CN" altLang="en-US" sz="1400" dirty="0">
                <a:solidFill>
                  <a:schemeClr val="bg1">
                    <a:lumMod val="8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2849" y="913285"/>
              <a:ext cx="2655295" cy="4248471"/>
            </a:xfrm>
            <a:prstGeom prst="rect">
              <a:avLst/>
            </a:prstGeom>
          </p:spPr>
        </p:pic>
      </p:grpSp>
      <p:grpSp>
        <p:nvGrpSpPr>
          <p:cNvPr id="16" name="组合 15"/>
          <p:cNvGrpSpPr/>
          <p:nvPr/>
        </p:nvGrpSpPr>
        <p:grpSpPr>
          <a:xfrm>
            <a:off x="6012160" y="927688"/>
            <a:ext cx="2880320" cy="4757288"/>
            <a:chOff x="6012160" y="927688"/>
            <a:chExt cx="2880320" cy="4757288"/>
          </a:xfrm>
        </p:grpSpPr>
        <p:sp>
          <p:nvSpPr>
            <p:cNvPr id="9" name="TextBox 8"/>
            <p:cNvSpPr txBox="1"/>
            <p:nvPr/>
          </p:nvSpPr>
          <p:spPr>
            <a:xfrm>
              <a:off x="601216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商户可通过“收益统计”进行今日收益统计</a:t>
              </a:r>
              <a:endParaRPr lang="zh-CN" altLang="en-US" sz="1400"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3169" y="927688"/>
              <a:ext cx="2655295" cy="4248471"/>
            </a:xfrm>
            <a:prstGeom prst="rect">
              <a:avLst/>
            </a:prstGeom>
          </p:spPr>
        </p:pic>
      </p:grpSp>
      <p:grpSp>
        <p:nvGrpSpPr>
          <p:cNvPr id="14" name="组合 13"/>
          <p:cNvGrpSpPr/>
          <p:nvPr/>
        </p:nvGrpSpPr>
        <p:grpSpPr>
          <a:xfrm>
            <a:off x="251520" y="927688"/>
            <a:ext cx="2880320" cy="4757288"/>
            <a:chOff x="251520" y="927688"/>
            <a:chExt cx="2880320" cy="4757288"/>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531" y="927688"/>
              <a:ext cx="2646293" cy="4234068"/>
            </a:xfrm>
            <a:prstGeom prst="rect">
              <a:avLst/>
            </a:prstGeom>
          </p:spPr>
        </p:pic>
        <p:sp>
          <p:nvSpPr>
            <p:cNvPr id="12" name="TextBox 11"/>
            <p:cNvSpPr txBox="1"/>
            <p:nvPr/>
          </p:nvSpPr>
          <p:spPr>
            <a:xfrm>
              <a:off x="25152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商户通过“已发布菜品信息修改”查看自己的商品信息</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8044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C:\Users\zhang.yan\Desktop\安卓数字\未标题-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2003" y="2488407"/>
            <a:ext cx="400050" cy="7381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sers\zhang.yan\Desktop\安卓数字\未标题-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003" y="2488407"/>
            <a:ext cx="400050" cy="738187"/>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C:\Users\zhang.yan\Desktop\安卓数字\未标题-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2003" y="2488407"/>
            <a:ext cx="400050" cy="73818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Users\zhang.yan\Desktop\安卓数字\未标题-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2003" y="2488407"/>
            <a:ext cx="400050" cy="7381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zhang.yan\Desktop\安卓数字\未标题-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1948" y="2488407"/>
            <a:ext cx="400050" cy="73818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3743908" y="3341666"/>
            <a:ext cx="1656184" cy="1656184"/>
            <a:chOff x="755576" y="481236"/>
            <a:chExt cx="1656184" cy="1656184"/>
          </a:xfrm>
        </p:grpSpPr>
        <p:sp>
          <p:nvSpPr>
            <p:cNvPr id="4" name="矩形 3"/>
            <p:cNvSpPr/>
            <p:nvPr/>
          </p:nvSpPr>
          <p:spPr>
            <a:xfrm>
              <a:off x="755576" y="481236"/>
              <a:ext cx="1656184" cy="165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875782" y="524498"/>
              <a:ext cx="1415772" cy="1569660"/>
            </a:xfrm>
            <a:prstGeom prst="rect">
              <a:avLst/>
            </a:prstGeom>
            <a:noFill/>
          </p:spPr>
          <p:txBody>
            <a:bodyPr wrap="none" rtlCol="0">
              <a:spAutoFit/>
            </a:bodyPr>
            <a:lstStyle/>
            <a:p>
              <a:pPr algn="ctr"/>
              <a:r>
                <a:rPr lang="zh-CN" altLang="en-US" sz="9600" b="1" dirty="0" smtClean="0">
                  <a:solidFill>
                    <a:schemeClr val="bg1">
                      <a:lumMod val="85000"/>
                    </a:schemeClr>
                  </a:solidFill>
                  <a:latin typeface="微软雅黑" pitchFamily="34" charset="-122"/>
                  <a:ea typeface="微软雅黑" pitchFamily="34" charset="-122"/>
                </a:rPr>
                <a:t>月</a:t>
              </a:r>
              <a:endParaRPr lang="zh-CN" altLang="en-US" sz="9600" b="1" dirty="0">
                <a:solidFill>
                  <a:schemeClr val="bg1">
                    <a:lumMod val="85000"/>
                  </a:schemeClr>
                </a:solidFill>
                <a:latin typeface="微软雅黑" pitchFamily="34" charset="-122"/>
                <a:ea typeface="微软雅黑" pitchFamily="34" charset="-122"/>
              </a:endParaRPr>
            </a:p>
          </p:txBody>
        </p:sp>
      </p:grpSp>
      <p:grpSp>
        <p:nvGrpSpPr>
          <p:cNvPr id="19" name="组合 18"/>
          <p:cNvGrpSpPr/>
          <p:nvPr/>
        </p:nvGrpSpPr>
        <p:grpSpPr>
          <a:xfrm>
            <a:off x="2684932" y="1763236"/>
            <a:ext cx="3759276" cy="584775"/>
            <a:chOff x="55039" y="524498"/>
            <a:chExt cx="3057247" cy="584775"/>
          </a:xfrm>
        </p:grpSpPr>
        <p:sp>
          <p:nvSpPr>
            <p:cNvPr id="20" name="矩形 19"/>
            <p:cNvSpPr/>
            <p:nvPr/>
          </p:nvSpPr>
          <p:spPr>
            <a:xfrm>
              <a:off x="55039" y="524498"/>
              <a:ext cx="3057247" cy="58477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96676" y="524498"/>
              <a:ext cx="2639927" cy="584775"/>
            </a:xfrm>
            <a:prstGeom prst="rect">
              <a:avLst/>
            </a:prstGeom>
            <a:noFill/>
          </p:spPr>
          <p:txBody>
            <a:bodyPr wrap="square" rtlCol="0">
              <a:spAutoFit/>
            </a:bodyPr>
            <a:lstStyle/>
            <a:p>
              <a:pPr algn="ctr"/>
              <a:r>
                <a:rPr lang="zh-CN" altLang="en-US" sz="3200" b="1" dirty="0" smtClean="0">
                  <a:solidFill>
                    <a:schemeClr val="bg1">
                      <a:lumMod val="85000"/>
                    </a:schemeClr>
                  </a:solidFill>
                  <a:latin typeface="微软雅黑" pitchFamily="34" charset="-122"/>
                  <a:ea typeface="微软雅黑" pitchFamily="34" charset="-122"/>
                </a:rPr>
                <a:t>我们共同经历了</a:t>
              </a:r>
              <a:endParaRPr lang="zh-CN" altLang="en-US" sz="3200" b="1" dirty="0">
                <a:solidFill>
                  <a:schemeClr val="bg1">
                    <a:lumMod val="8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003562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062"/>
                                        </p:tgtEl>
                                        <p:attrNameLst>
                                          <p:attrName>style.visibility</p:attrName>
                                        </p:attrNameLst>
                                      </p:cBhvr>
                                      <p:to>
                                        <p:strVal val="visible"/>
                                      </p:to>
                                    </p:set>
                                    <p:anim calcmode="lin" valueType="num">
                                      <p:cBhvr additive="base">
                                        <p:cTn id="7" dur="250"/>
                                        <p:tgtEl>
                                          <p:spTgt spid="2062"/>
                                        </p:tgtEl>
                                        <p:attrNameLst>
                                          <p:attrName>ppt_y</p:attrName>
                                        </p:attrNameLst>
                                      </p:cBhvr>
                                      <p:tavLst>
                                        <p:tav tm="0">
                                          <p:val>
                                            <p:strVal val="#ppt_y-#ppt_h*1.125000"/>
                                          </p:val>
                                        </p:tav>
                                        <p:tav tm="100000">
                                          <p:val>
                                            <p:strVal val="#ppt_y"/>
                                          </p:val>
                                        </p:tav>
                                      </p:tavLst>
                                    </p:anim>
                                    <p:animEffect transition="in" filter="wipe(down)">
                                      <p:cBhvr>
                                        <p:cTn id="8" dur="250"/>
                                        <p:tgtEl>
                                          <p:spTgt spid="2062"/>
                                        </p:tgtEl>
                                      </p:cBhvr>
                                    </p:animEffect>
                                  </p:childTnLst>
                                </p:cTn>
                              </p:par>
                            </p:childTnLst>
                          </p:cTn>
                        </p:par>
                        <p:par>
                          <p:cTn id="9" fill="hold">
                            <p:stCondLst>
                              <p:cond delay="250"/>
                            </p:stCondLst>
                            <p:childTnLst>
                              <p:par>
                                <p:cTn id="10" presetID="12" presetClass="entr" presetSubtype="1" fill="hold" nodeType="afterEffect">
                                  <p:stCondLst>
                                    <p:cond delay="0"/>
                                  </p:stCondLst>
                                  <p:childTnLst>
                                    <p:set>
                                      <p:cBhvr>
                                        <p:cTn id="11" dur="1" fill="hold">
                                          <p:stCondLst>
                                            <p:cond delay="0"/>
                                          </p:stCondLst>
                                        </p:cTn>
                                        <p:tgtEl>
                                          <p:spTgt spid="2063"/>
                                        </p:tgtEl>
                                        <p:attrNameLst>
                                          <p:attrName>style.visibility</p:attrName>
                                        </p:attrNameLst>
                                      </p:cBhvr>
                                      <p:to>
                                        <p:strVal val="visible"/>
                                      </p:to>
                                    </p:set>
                                    <p:anim calcmode="lin" valueType="num">
                                      <p:cBhvr additive="base">
                                        <p:cTn id="12" dur="250"/>
                                        <p:tgtEl>
                                          <p:spTgt spid="2063"/>
                                        </p:tgtEl>
                                        <p:attrNameLst>
                                          <p:attrName>ppt_y</p:attrName>
                                        </p:attrNameLst>
                                      </p:cBhvr>
                                      <p:tavLst>
                                        <p:tav tm="0">
                                          <p:val>
                                            <p:strVal val="#ppt_y-#ppt_h*1.125000"/>
                                          </p:val>
                                        </p:tav>
                                        <p:tav tm="100000">
                                          <p:val>
                                            <p:strVal val="#ppt_y"/>
                                          </p:val>
                                        </p:tav>
                                      </p:tavLst>
                                    </p:anim>
                                    <p:animEffect transition="in" filter="wipe(down)">
                                      <p:cBhvr>
                                        <p:cTn id="13" dur="250"/>
                                        <p:tgtEl>
                                          <p:spTgt spid="2063"/>
                                        </p:tgtEl>
                                      </p:cBhvr>
                                    </p:animEffect>
                                  </p:childTnLst>
                                </p:cTn>
                              </p:par>
                            </p:childTnLst>
                          </p:cTn>
                        </p:par>
                        <p:par>
                          <p:cTn id="14" fill="hold">
                            <p:stCondLst>
                              <p:cond delay="500"/>
                            </p:stCondLst>
                            <p:childTnLst>
                              <p:par>
                                <p:cTn id="15" presetID="12" presetClass="entr" presetSubtype="1" fill="hold" nodeType="afterEffect">
                                  <p:stCondLst>
                                    <p:cond delay="0"/>
                                  </p:stCondLst>
                                  <p:childTnLst>
                                    <p:set>
                                      <p:cBhvr>
                                        <p:cTn id="16" dur="1" fill="hold">
                                          <p:stCondLst>
                                            <p:cond delay="0"/>
                                          </p:stCondLst>
                                        </p:cTn>
                                        <p:tgtEl>
                                          <p:spTgt spid="2064"/>
                                        </p:tgtEl>
                                        <p:attrNameLst>
                                          <p:attrName>style.visibility</p:attrName>
                                        </p:attrNameLst>
                                      </p:cBhvr>
                                      <p:to>
                                        <p:strVal val="visible"/>
                                      </p:to>
                                    </p:set>
                                    <p:anim calcmode="lin" valueType="num">
                                      <p:cBhvr additive="base">
                                        <p:cTn id="17" dur="250"/>
                                        <p:tgtEl>
                                          <p:spTgt spid="2064"/>
                                        </p:tgtEl>
                                        <p:attrNameLst>
                                          <p:attrName>ppt_y</p:attrName>
                                        </p:attrNameLst>
                                      </p:cBhvr>
                                      <p:tavLst>
                                        <p:tav tm="0">
                                          <p:val>
                                            <p:strVal val="#ppt_y-#ppt_h*1.125000"/>
                                          </p:val>
                                        </p:tav>
                                        <p:tav tm="100000">
                                          <p:val>
                                            <p:strVal val="#ppt_y"/>
                                          </p:val>
                                        </p:tav>
                                      </p:tavLst>
                                    </p:anim>
                                    <p:animEffect transition="in" filter="wipe(down)">
                                      <p:cBhvr>
                                        <p:cTn id="18" dur="250"/>
                                        <p:tgtEl>
                                          <p:spTgt spid="2064"/>
                                        </p:tgtEl>
                                      </p:cBhvr>
                                    </p:animEffect>
                                  </p:childTnLst>
                                </p:cTn>
                              </p:par>
                            </p:childTnLst>
                          </p:cTn>
                        </p:par>
                        <p:par>
                          <p:cTn id="19" fill="hold">
                            <p:stCondLst>
                              <p:cond delay="750"/>
                            </p:stCondLst>
                            <p:childTnLst>
                              <p:par>
                                <p:cTn id="20" presetID="23" presetClass="entr" presetSubtype="3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strVal val="4*#ppt_w"/>
                                          </p:val>
                                        </p:tav>
                                        <p:tav tm="100000">
                                          <p:val>
                                            <p:strVal val="#ppt_w"/>
                                          </p:val>
                                        </p:tav>
                                      </p:tavLst>
                                    </p:anim>
                                    <p:anim calcmode="lin" valueType="num">
                                      <p:cBhvr>
                                        <p:cTn id="23"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16216" y="193204"/>
            <a:ext cx="2376264"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个人中心设置  </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0" name="组合 9"/>
          <p:cNvGrpSpPr/>
          <p:nvPr/>
        </p:nvGrpSpPr>
        <p:grpSpPr>
          <a:xfrm>
            <a:off x="251520" y="913284"/>
            <a:ext cx="2880320" cy="4771692"/>
            <a:chOff x="251520" y="913284"/>
            <a:chExt cx="2880320" cy="4771692"/>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13284"/>
              <a:ext cx="2655295" cy="4248471"/>
            </a:xfrm>
            <a:prstGeom prst="rect">
              <a:avLst/>
            </a:prstGeom>
          </p:spPr>
        </p:pic>
        <p:sp>
          <p:nvSpPr>
            <p:cNvPr id="7" name="TextBox 6"/>
            <p:cNvSpPr txBox="1"/>
            <p:nvPr/>
          </p:nvSpPr>
          <p:spPr>
            <a:xfrm>
              <a:off x="25152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消费者“我的饭桶”（个人中心）界面</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1" name="组合 10"/>
          <p:cNvGrpSpPr/>
          <p:nvPr/>
        </p:nvGrpSpPr>
        <p:grpSpPr>
          <a:xfrm>
            <a:off x="3131840" y="898845"/>
            <a:ext cx="2880320" cy="4786131"/>
            <a:chOff x="3131840" y="898845"/>
            <a:chExt cx="2880320" cy="478613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840" y="898845"/>
              <a:ext cx="2664319" cy="4262910"/>
            </a:xfrm>
            <a:prstGeom prst="rect">
              <a:avLst/>
            </a:prstGeom>
          </p:spPr>
        </p:pic>
        <p:sp>
          <p:nvSpPr>
            <p:cNvPr id="8" name="TextBox 7"/>
            <p:cNvSpPr txBox="1"/>
            <p:nvPr/>
          </p:nvSpPr>
          <p:spPr>
            <a:xfrm>
              <a:off x="313184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消费者</a:t>
              </a:r>
              <a:r>
                <a:rPr lang="zh-CN" altLang="en-US" sz="1400" dirty="0" smtClean="0">
                  <a:solidFill>
                    <a:schemeClr val="bg1">
                      <a:lumMod val="85000"/>
                    </a:schemeClr>
                  </a:solidFill>
                  <a:latin typeface="微软雅黑" pitchFamily="34" charset="-122"/>
                  <a:ea typeface="微软雅黑" pitchFamily="34" charset="-122"/>
                </a:rPr>
                <a:t>通过“默认地址与密码修改”修改自己的信息</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2" name="组合 11"/>
          <p:cNvGrpSpPr/>
          <p:nvPr/>
        </p:nvGrpSpPr>
        <p:grpSpPr>
          <a:xfrm>
            <a:off x="6012160" y="913284"/>
            <a:ext cx="2880320" cy="4556249"/>
            <a:chOff x="6012160" y="913284"/>
            <a:chExt cx="2880320" cy="4556249"/>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913284"/>
              <a:ext cx="2655295" cy="4248471"/>
            </a:xfrm>
            <a:prstGeom prst="rect">
              <a:avLst/>
            </a:prstGeom>
          </p:spPr>
        </p:pic>
        <p:sp>
          <p:nvSpPr>
            <p:cNvPr id="9" name="TextBox 8"/>
            <p:cNvSpPr txBox="1"/>
            <p:nvPr/>
          </p:nvSpPr>
          <p:spPr>
            <a:xfrm>
              <a:off x="601216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消费者</a:t>
              </a:r>
              <a:r>
                <a:rPr lang="zh-CN" altLang="en-US" sz="1400" dirty="0" smtClean="0">
                  <a:solidFill>
                    <a:schemeClr val="bg1">
                      <a:lumMod val="85000"/>
                    </a:schemeClr>
                  </a:solidFill>
                  <a:latin typeface="微软雅黑" pitchFamily="34" charset="-122"/>
                  <a:ea typeface="微软雅黑" pitchFamily="34" charset="-122"/>
                </a:rPr>
                <a:t>通过修改自己的信息</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4282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48264" y="193204"/>
            <a:ext cx="1944216"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更多功能</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0" name="组合 9"/>
          <p:cNvGrpSpPr/>
          <p:nvPr/>
        </p:nvGrpSpPr>
        <p:grpSpPr>
          <a:xfrm>
            <a:off x="251520" y="900200"/>
            <a:ext cx="2880320" cy="4569333"/>
            <a:chOff x="251520" y="900200"/>
            <a:chExt cx="2880320" cy="4569333"/>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00200"/>
              <a:ext cx="2667212" cy="4267538"/>
            </a:xfrm>
            <a:prstGeom prst="rect">
              <a:avLst/>
            </a:prstGeom>
          </p:spPr>
        </p:pic>
        <p:sp>
          <p:nvSpPr>
            <p:cNvPr id="7" name="TextBox 6"/>
            <p:cNvSpPr txBox="1"/>
            <p:nvPr/>
          </p:nvSpPr>
          <p:spPr>
            <a:xfrm>
              <a:off x="25152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消费者“更多”界面</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1" name="组合 10"/>
          <p:cNvGrpSpPr/>
          <p:nvPr/>
        </p:nvGrpSpPr>
        <p:grpSpPr>
          <a:xfrm>
            <a:off x="3131840" y="900200"/>
            <a:ext cx="2880320" cy="4569333"/>
            <a:chOff x="3131840" y="900200"/>
            <a:chExt cx="2880320" cy="4569333"/>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932" y="900200"/>
              <a:ext cx="2667212" cy="4267538"/>
            </a:xfrm>
            <a:prstGeom prst="rect">
              <a:avLst/>
            </a:prstGeom>
          </p:spPr>
        </p:pic>
        <p:sp>
          <p:nvSpPr>
            <p:cNvPr id="8" name="TextBox 7"/>
            <p:cNvSpPr txBox="1"/>
            <p:nvPr/>
          </p:nvSpPr>
          <p:spPr>
            <a:xfrm>
              <a:off x="313184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“搜索栏”的搜索功能</a:t>
              </a:r>
              <a:endParaRPr lang="zh-CN" altLang="en-US" sz="1400" dirty="0">
                <a:solidFill>
                  <a:schemeClr val="bg1">
                    <a:lumMod val="85000"/>
                  </a:schemeClr>
                </a:solidFill>
                <a:latin typeface="微软雅黑" pitchFamily="34" charset="-122"/>
                <a:ea typeface="微软雅黑" pitchFamily="34" charset="-122"/>
              </a:endParaRPr>
            </a:p>
          </p:txBody>
        </p:sp>
      </p:grpSp>
      <p:grpSp>
        <p:nvGrpSpPr>
          <p:cNvPr id="12" name="组合 11"/>
          <p:cNvGrpSpPr/>
          <p:nvPr/>
        </p:nvGrpSpPr>
        <p:grpSpPr>
          <a:xfrm>
            <a:off x="6012160" y="900200"/>
            <a:ext cx="2880320" cy="4784776"/>
            <a:chOff x="6012160" y="900200"/>
            <a:chExt cx="2880320" cy="4784776"/>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1332" y="900200"/>
              <a:ext cx="2667212" cy="4267538"/>
            </a:xfrm>
            <a:prstGeom prst="rect">
              <a:avLst/>
            </a:prstGeom>
          </p:spPr>
        </p:pic>
        <p:sp>
          <p:nvSpPr>
            <p:cNvPr id="9" name="TextBox 8"/>
            <p:cNvSpPr txBox="1"/>
            <p:nvPr/>
          </p:nvSpPr>
          <p:spPr>
            <a:xfrm>
              <a:off x="6012160" y="5161756"/>
              <a:ext cx="288032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“更多”</a:t>
              </a:r>
              <a:r>
                <a:rPr lang="en-US" altLang="zh-CN" sz="1400" dirty="0" smtClean="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“只在</a:t>
              </a:r>
              <a:r>
                <a:rPr lang="en-US" altLang="zh-CN" sz="1400" dirty="0" smtClean="0">
                  <a:solidFill>
                    <a:schemeClr val="bg1">
                      <a:lumMod val="85000"/>
                    </a:schemeClr>
                  </a:solidFill>
                  <a:latin typeface="微软雅黑" pitchFamily="34" charset="-122"/>
                  <a:ea typeface="微软雅黑" pitchFamily="34" charset="-122"/>
                </a:rPr>
                <a:t>WIFI</a:t>
              </a:r>
              <a:r>
                <a:rPr lang="zh-CN" altLang="en-US" sz="1400" dirty="0" smtClean="0">
                  <a:solidFill>
                    <a:schemeClr val="bg1">
                      <a:lumMod val="85000"/>
                    </a:schemeClr>
                  </a:solidFill>
                  <a:latin typeface="微软雅黑" pitchFamily="34" charset="-122"/>
                  <a:ea typeface="微软雅黑" pitchFamily="34" charset="-122"/>
                </a:rPr>
                <a:t>环境下接收图片”</a:t>
              </a:r>
              <a:endParaRPr lang="zh-CN" altLang="en-US" sz="1400" dirty="0">
                <a:solidFill>
                  <a:schemeClr val="bg1">
                    <a:lumMod val="85000"/>
                  </a:schemeClr>
                </a:solidFill>
                <a:latin typeface="微软雅黑" pitchFamily="34" charset="-122"/>
                <a:ea typeface="微软雅黑" pitchFamily="34" charset="-122"/>
              </a:endParaRPr>
            </a:p>
          </p:txBody>
        </p:sp>
      </p:gr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6330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64288" y="193204"/>
            <a:ext cx="1728192"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更多功能</a:t>
            </a:r>
            <a:endParaRPr lang="zh-CN" altLang="en-US" sz="2800" b="1" dirty="0">
              <a:solidFill>
                <a:prstClr val="white">
                  <a:lumMod val="85000"/>
                </a:prstClr>
              </a:solidFill>
              <a:latin typeface="微软雅黑" pitchFamily="34" charset="-122"/>
              <a:ea typeface="微软雅黑" pitchFamily="34" charset="-122"/>
            </a:endParaRPr>
          </a:p>
        </p:txBody>
      </p:sp>
      <p:grpSp>
        <p:nvGrpSpPr>
          <p:cNvPr id="2" name="组合 1"/>
          <p:cNvGrpSpPr/>
          <p:nvPr/>
        </p:nvGrpSpPr>
        <p:grpSpPr>
          <a:xfrm>
            <a:off x="251520" y="900199"/>
            <a:ext cx="2880320" cy="4569334"/>
            <a:chOff x="251520" y="900199"/>
            <a:chExt cx="2880320" cy="4569334"/>
          </a:xfrm>
        </p:grpSpPr>
        <p:sp>
          <p:nvSpPr>
            <p:cNvPr id="7" name="TextBox 6"/>
            <p:cNvSpPr txBox="1"/>
            <p:nvPr/>
          </p:nvSpPr>
          <p:spPr>
            <a:xfrm>
              <a:off x="25152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“更多”</a:t>
              </a:r>
              <a:r>
                <a:rPr lang="en-US" altLang="zh-CN"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“消息通知”</a:t>
              </a:r>
              <a:endParaRPr lang="zh-CN" altLang="en-US" sz="1400"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00199"/>
              <a:ext cx="2664296" cy="4262873"/>
            </a:xfrm>
            <a:prstGeom prst="rect">
              <a:avLst/>
            </a:prstGeom>
          </p:spPr>
        </p:pic>
      </p:grpSp>
      <p:grpSp>
        <p:nvGrpSpPr>
          <p:cNvPr id="5" name="组合 4"/>
          <p:cNvGrpSpPr/>
          <p:nvPr/>
        </p:nvGrpSpPr>
        <p:grpSpPr>
          <a:xfrm>
            <a:off x="3131840" y="900199"/>
            <a:ext cx="2880320" cy="4569334"/>
            <a:chOff x="3131840" y="900199"/>
            <a:chExt cx="2880320" cy="4569334"/>
          </a:xfrm>
        </p:grpSpPr>
        <p:sp>
          <p:nvSpPr>
            <p:cNvPr id="8" name="TextBox 7"/>
            <p:cNvSpPr txBox="1"/>
            <p:nvPr/>
          </p:nvSpPr>
          <p:spPr>
            <a:xfrm>
              <a:off x="313184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“更多”</a:t>
              </a:r>
              <a:r>
                <a:rPr lang="en-US" altLang="zh-CN"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“声音与震动”</a:t>
              </a:r>
              <a:endParaRPr lang="zh-CN" altLang="en-US" sz="1400" dirty="0">
                <a:solidFill>
                  <a:schemeClr val="bg1">
                    <a:lumMod val="85000"/>
                  </a:schemeClr>
                </a:solidFill>
                <a:latin typeface="微软雅黑" pitchFamily="34" charset="-122"/>
                <a:ea typeface="微软雅黑"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900199"/>
              <a:ext cx="2663473" cy="4261557"/>
            </a:xfrm>
            <a:prstGeom prst="rect">
              <a:avLst/>
            </a:prstGeom>
          </p:spPr>
        </p:pic>
      </p:grpSp>
      <p:grpSp>
        <p:nvGrpSpPr>
          <p:cNvPr id="6" name="组合 5"/>
          <p:cNvGrpSpPr/>
          <p:nvPr/>
        </p:nvGrpSpPr>
        <p:grpSpPr>
          <a:xfrm>
            <a:off x="6012160" y="900199"/>
            <a:ext cx="2880320" cy="4569334"/>
            <a:chOff x="6012160" y="900199"/>
            <a:chExt cx="2880320" cy="4569334"/>
          </a:xfrm>
        </p:grpSpPr>
        <p:sp>
          <p:nvSpPr>
            <p:cNvPr id="9" name="TextBox 8"/>
            <p:cNvSpPr txBox="1"/>
            <p:nvPr/>
          </p:nvSpPr>
          <p:spPr>
            <a:xfrm>
              <a:off x="601216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“更多”</a:t>
              </a:r>
              <a:r>
                <a:rPr lang="en-US" altLang="zh-CN" sz="1400" dirty="0" smtClean="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“登陆设置”</a:t>
              </a:r>
              <a:endParaRPr lang="zh-CN" altLang="en-US" sz="1400" dirty="0">
                <a:solidFill>
                  <a:schemeClr val="bg1">
                    <a:lumMod val="85000"/>
                  </a:schemeClr>
                </a:solidFill>
                <a:latin typeface="微软雅黑" pitchFamily="34" charset="-122"/>
                <a:ea typeface="微软雅黑"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813" y="900199"/>
              <a:ext cx="2670667" cy="4273066"/>
            </a:xfrm>
            <a:prstGeom prst="rect">
              <a:avLst/>
            </a:prstGeom>
          </p:spPr>
        </p:pic>
      </p:gr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2872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64288" y="193204"/>
            <a:ext cx="1728192" cy="523220"/>
          </a:xfrm>
          <a:prstGeom prst="rect">
            <a:avLst/>
          </a:prstGeom>
        </p:spPr>
        <p:txBody>
          <a:bodyPr wrap="square">
            <a:spAutoFit/>
          </a:bodyPr>
          <a:lstStyle/>
          <a:p>
            <a:pPr lvl="0" algn="r"/>
            <a:r>
              <a:rPr lang="zh-CN" altLang="en-US" sz="2800" b="1" dirty="0" smtClean="0">
                <a:solidFill>
                  <a:prstClr val="white">
                    <a:lumMod val="85000"/>
                  </a:prstClr>
                </a:solidFill>
                <a:latin typeface="微软雅黑" pitchFamily="34" charset="-122"/>
                <a:ea typeface="微软雅黑" pitchFamily="34" charset="-122"/>
              </a:rPr>
              <a:t>更多功能</a:t>
            </a:r>
            <a:endParaRPr lang="zh-CN" altLang="en-US" sz="2800" b="1" dirty="0">
              <a:solidFill>
                <a:prstClr val="white">
                  <a:lumMod val="85000"/>
                </a:prstClr>
              </a:solidFill>
              <a:latin typeface="微软雅黑" pitchFamily="34" charset="-122"/>
              <a:ea typeface="微软雅黑" pitchFamily="34" charset="-122"/>
            </a:endParaRPr>
          </a:p>
        </p:txBody>
      </p:sp>
      <p:grpSp>
        <p:nvGrpSpPr>
          <p:cNvPr id="12" name="组合 11"/>
          <p:cNvGrpSpPr/>
          <p:nvPr/>
        </p:nvGrpSpPr>
        <p:grpSpPr>
          <a:xfrm>
            <a:off x="251520" y="900200"/>
            <a:ext cx="2880320" cy="4569333"/>
            <a:chOff x="251520" y="900200"/>
            <a:chExt cx="2880320" cy="4569333"/>
          </a:xfrm>
        </p:grpSpPr>
        <p:sp>
          <p:nvSpPr>
            <p:cNvPr id="7" name="TextBox 6"/>
            <p:cNvSpPr txBox="1"/>
            <p:nvPr/>
          </p:nvSpPr>
          <p:spPr>
            <a:xfrm>
              <a:off x="25152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“更多”</a:t>
              </a:r>
              <a:r>
                <a:rPr lang="en-US" altLang="zh-CN"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“关于校园找饭”</a:t>
              </a:r>
              <a:endParaRPr lang="zh-CN" altLang="en-US" sz="1400" dirty="0">
                <a:solidFill>
                  <a:schemeClr val="bg1">
                    <a:lumMod val="8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00200"/>
              <a:ext cx="2664296" cy="4262873"/>
            </a:xfrm>
            <a:prstGeom prst="rect">
              <a:avLst/>
            </a:prstGeom>
          </p:spPr>
        </p:pic>
      </p:grpSp>
      <p:grpSp>
        <p:nvGrpSpPr>
          <p:cNvPr id="13" name="组合 12"/>
          <p:cNvGrpSpPr/>
          <p:nvPr/>
        </p:nvGrpSpPr>
        <p:grpSpPr>
          <a:xfrm>
            <a:off x="3131840" y="900200"/>
            <a:ext cx="2880320" cy="4569333"/>
            <a:chOff x="3131840" y="900200"/>
            <a:chExt cx="2880320" cy="4569333"/>
          </a:xfrm>
        </p:grpSpPr>
        <p:sp>
          <p:nvSpPr>
            <p:cNvPr id="8" name="TextBox 7"/>
            <p:cNvSpPr txBox="1"/>
            <p:nvPr/>
          </p:nvSpPr>
          <p:spPr>
            <a:xfrm>
              <a:off x="3131840" y="5161756"/>
              <a:ext cx="2880320" cy="307777"/>
            </a:xfrm>
            <a:prstGeom prst="rect">
              <a:avLst/>
            </a:prstGeom>
            <a:noFill/>
          </p:spPr>
          <p:txBody>
            <a:bodyPr wrap="square" rtlCol="0">
              <a:spAutoFit/>
            </a:bodyPr>
            <a:lstStyle/>
            <a:p>
              <a:pPr marL="285750" indent="-285750">
                <a:buFont typeface="Wingdings" pitchFamily="2" charset="2"/>
                <a:buChar char="l"/>
              </a:pPr>
              <a:r>
                <a:rPr lang="zh-CN" altLang="en-US" sz="1400" dirty="0">
                  <a:solidFill>
                    <a:schemeClr val="bg1">
                      <a:lumMod val="85000"/>
                    </a:schemeClr>
                  </a:solidFill>
                  <a:latin typeface="微软雅黑" pitchFamily="34" charset="-122"/>
                  <a:ea typeface="微软雅黑" pitchFamily="34" charset="-122"/>
                </a:rPr>
                <a:t>“更多”</a:t>
              </a:r>
              <a:r>
                <a:rPr lang="en-US" altLang="zh-CN" sz="1400" dirty="0">
                  <a:solidFill>
                    <a:schemeClr val="bg1">
                      <a:lumMod val="85000"/>
                    </a:schemeClr>
                  </a:solidFill>
                  <a:latin typeface="微软雅黑" pitchFamily="34" charset="-122"/>
                  <a:ea typeface="微软雅黑" pitchFamily="34" charset="-122"/>
                </a:rPr>
                <a:t>—</a:t>
              </a:r>
              <a:r>
                <a:rPr lang="zh-CN" altLang="en-US" sz="1400" dirty="0" smtClean="0">
                  <a:solidFill>
                    <a:schemeClr val="bg1">
                      <a:lumMod val="85000"/>
                    </a:schemeClr>
                  </a:solidFill>
                  <a:latin typeface="微软雅黑" pitchFamily="34" charset="-122"/>
                  <a:ea typeface="微软雅黑" pitchFamily="34" charset="-122"/>
                </a:rPr>
                <a:t>“反馈建议”</a:t>
              </a:r>
              <a:endParaRPr lang="zh-CN" altLang="en-US" sz="1400" dirty="0">
                <a:solidFill>
                  <a:schemeClr val="bg1">
                    <a:lumMod val="85000"/>
                  </a:schemeClr>
                </a:solidFill>
                <a:latin typeface="微软雅黑" pitchFamily="34" charset="-122"/>
                <a:ea typeface="微软雅黑"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852" y="900200"/>
              <a:ext cx="2664296" cy="4262873"/>
            </a:xfrm>
            <a:prstGeom prst="rect">
              <a:avLst/>
            </a:prstGeom>
          </p:spPr>
        </p:pic>
      </p:grpSp>
      <p:grpSp>
        <p:nvGrpSpPr>
          <p:cNvPr id="14" name="组合 13"/>
          <p:cNvGrpSpPr/>
          <p:nvPr/>
        </p:nvGrpSpPr>
        <p:grpSpPr>
          <a:xfrm>
            <a:off x="5904656" y="900199"/>
            <a:ext cx="3131840" cy="4784777"/>
            <a:chOff x="5904656" y="900199"/>
            <a:chExt cx="3131840" cy="4784777"/>
          </a:xfrm>
        </p:grpSpPr>
        <p:sp>
          <p:nvSpPr>
            <p:cNvPr id="9" name="TextBox 8"/>
            <p:cNvSpPr txBox="1"/>
            <p:nvPr/>
          </p:nvSpPr>
          <p:spPr>
            <a:xfrm>
              <a:off x="5904656" y="5161756"/>
              <a:ext cx="3131840" cy="523220"/>
            </a:xfrm>
            <a:prstGeom prst="rect">
              <a:avLst/>
            </a:prstGeom>
            <a:noFill/>
          </p:spPr>
          <p:txBody>
            <a:bodyPr wrap="square" rtlCol="0">
              <a:spAutoFit/>
            </a:bodyPr>
            <a:lstStyle/>
            <a:p>
              <a:pPr marL="285750" indent="-285750">
                <a:buFont typeface="Wingdings" pitchFamily="2" charset="2"/>
                <a:buChar char="l"/>
              </a:pPr>
              <a:r>
                <a:rPr lang="zh-CN" altLang="en-US" sz="1400" dirty="0" smtClean="0">
                  <a:solidFill>
                    <a:schemeClr val="bg1">
                      <a:lumMod val="85000"/>
                    </a:schemeClr>
                  </a:solidFill>
                  <a:latin typeface="微软雅黑" pitchFamily="34" charset="-122"/>
                  <a:ea typeface="微软雅黑" pitchFamily="34" charset="-122"/>
                </a:rPr>
                <a:t>商户及消费者个人中心功能“注销登录”，保证信息安全</a:t>
              </a:r>
              <a:endParaRPr lang="zh-CN" altLang="en-US" sz="1400" dirty="0">
                <a:solidFill>
                  <a:schemeClr val="bg1">
                    <a:lumMod val="85000"/>
                  </a:schemeClr>
                </a:solidFill>
                <a:latin typeface="微软雅黑" pitchFamily="34" charset="-122"/>
                <a:ea typeface="微软雅黑"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900199"/>
              <a:ext cx="2664296" cy="4262873"/>
            </a:xfrm>
            <a:prstGeom prst="rect">
              <a:avLst/>
            </a:prstGeom>
          </p:spPr>
        </p:pic>
      </p:gr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 y="24978"/>
            <a:ext cx="3992563"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0536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827585" y="1102083"/>
            <a:ext cx="7488831" cy="3857074"/>
            <a:chOff x="822971" y="1102083"/>
            <a:chExt cx="7488831" cy="3857074"/>
          </a:xfrm>
        </p:grpSpPr>
        <p:sp>
          <p:nvSpPr>
            <p:cNvPr id="2" name="TextBox 1"/>
            <p:cNvSpPr txBox="1"/>
            <p:nvPr/>
          </p:nvSpPr>
          <p:spPr>
            <a:xfrm>
              <a:off x="1687066" y="1102083"/>
              <a:ext cx="1657826"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rPr>
                <a:t>Bingo</a:t>
              </a:r>
              <a:r>
                <a:rPr lang="zh-CN" altLang="en-US" b="1" dirty="0" smtClean="0">
                  <a:solidFill>
                    <a:schemeClr val="bg1">
                      <a:lumMod val="85000"/>
                    </a:schemeClr>
                  </a:solidFill>
                  <a:latin typeface="微软雅黑" pitchFamily="34" charset="-122"/>
                  <a:ea typeface="微软雅黑" pitchFamily="34" charset="-122"/>
                </a:rPr>
                <a:t>团队信息</a:t>
              </a:r>
              <a:endParaRPr lang="zh-CN" altLang="en-US" b="1" dirty="0">
                <a:solidFill>
                  <a:schemeClr val="bg1">
                    <a:lumMod val="85000"/>
                  </a:schemeClr>
                </a:solidFill>
                <a:latin typeface="微软雅黑" pitchFamily="34" charset="-122"/>
                <a:ea typeface="微软雅黑" pitchFamily="34" charset="-122"/>
              </a:endParaRPr>
            </a:p>
          </p:txBody>
        </p:sp>
        <p:cxnSp>
          <p:nvCxnSpPr>
            <p:cNvPr id="18" name="直接连接符 17"/>
            <p:cNvCxnSpPr/>
            <p:nvPr/>
          </p:nvCxnSpPr>
          <p:spPr>
            <a:xfrm>
              <a:off x="822971" y="1286749"/>
              <a:ext cx="0" cy="36724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2971" y="4959157"/>
              <a:ext cx="748883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8311802" y="1286749"/>
              <a:ext cx="0" cy="36724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27584" y="1286749"/>
              <a:ext cx="7920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 idx="3"/>
            </p:cNvCxnSpPr>
            <p:nvPr/>
          </p:nvCxnSpPr>
          <p:spPr>
            <a:xfrm flipH="1">
              <a:off x="3344892" y="1286749"/>
              <a:ext cx="48008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522205" y="1743515"/>
            <a:ext cx="6442283" cy="3695240"/>
            <a:chOff x="2522205" y="1743515"/>
            <a:chExt cx="6442283" cy="3695240"/>
          </a:xfrm>
        </p:grpSpPr>
        <p:sp>
          <p:nvSpPr>
            <p:cNvPr id="29" name="TextBox 28"/>
            <p:cNvSpPr txBox="1"/>
            <p:nvPr/>
          </p:nvSpPr>
          <p:spPr>
            <a:xfrm>
              <a:off x="6458674" y="5161756"/>
              <a:ext cx="2505814" cy="276999"/>
            </a:xfrm>
            <a:prstGeom prst="rect">
              <a:avLst/>
            </a:prstGeom>
            <a:noFill/>
          </p:spPr>
          <p:txBody>
            <a:bodyPr wrap="none" rtlCol="0">
              <a:spAutoFit/>
            </a:bodyPr>
            <a:lstStyle/>
            <a:p>
              <a:pPr algn="ctr"/>
              <a:r>
                <a:rPr lang="zh-CN" altLang="en-US" sz="1200" dirty="0" smtClean="0">
                  <a:solidFill>
                    <a:schemeClr val="bg1">
                      <a:lumMod val="85000"/>
                    </a:schemeClr>
                  </a:solidFill>
                  <a:latin typeface="微软雅黑" pitchFamily="34" charset="-122"/>
                  <a:ea typeface="微软雅黑" pitchFamily="34" charset="-122"/>
                </a:rPr>
                <a:t>吕奎</a:t>
              </a:r>
              <a:r>
                <a:rPr lang="en-US" altLang="zh-CN" sz="1200" dirty="0" smtClean="0">
                  <a:solidFill>
                    <a:schemeClr val="bg1">
                      <a:lumMod val="85000"/>
                    </a:schemeClr>
                  </a:solidFill>
                  <a:latin typeface="微软雅黑" pitchFamily="34" charset="-122"/>
                  <a:ea typeface="微软雅黑" pitchFamily="34" charset="-122"/>
                </a:rPr>
                <a:t>|</a:t>
              </a:r>
              <a:r>
                <a:rPr lang="zh-CN" altLang="en-US" sz="1200" dirty="0" smtClean="0">
                  <a:solidFill>
                    <a:schemeClr val="bg1">
                      <a:lumMod val="85000"/>
                    </a:schemeClr>
                  </a:solidFill>
                  <a:latin typeface="微软雅黑" pitchFamily="34" charset="-122"/>
                  <a:ea typeface="微软雅黑" pitchFamily="34" charset="-122"/>
                </a:rPr>
                <a:t>林之梦</a:t>
              </a:r>
              <a:r>
                <a:rPr lang="en-US" altLang="zh-CN" sz="1200" dirty="0" smtClean="0">
                  <a:solidFill>
                    <a:schemeClr val="bg1">
                      <a:lumMod val="85000"/>
                    </a:schemeClr>
                  </a:solidFill>
                  <a:latin typeface="微软雅黑" pitchFamily="34" charset="-122"/>
                  <a:ea typeface="微软雅黑" pitchFamily="34" charset="-122"/>
                </a:rPr>
                <a:t>|</a:t>
              </a:r>
              <a:r>
                <a:rPr lang="zh-CN" altLang="en-US" sz="1200" dirty="0" smtClean="0">
                  <a:solidFill>
                    <a:schemeClr val="bg1">
                      <a:lumMod val="85000"/>
                    </a:schemeClr>
                  </a:solidFill>
                  <a:latin typeface="微软雅黑" pitchFamily="34" charset="-122"/>
                  <a:ea typeface="微软雅黑" pitchFamily="34" charset="-122"/>
                </a:rPr>
                <a:t>周星翔</a:t>
              </a:r>
              <a:r>
                <a:rPr lang="en-US" altLang="zh-CN" sz="1200" dirty="0" smtClean="0">
                  <a:solidFill>
                    <a:schemeClr val="bg1">
                      <a:lumMod val="85000"/>
                    </a:schemeClr>
                  </a:solidFill>
                  <a:latin typeface="微软雅黑" pitchFamily="34" charset="-122"/>
                  <a:ea typeface="微软雅黑" pitchFamily="34" charset="-122"/>
                </a:rPr>
                <a:t>|</a:t>
              </a:r>
              <a:r>
                <a:rPr lang="zh-CN" altLang="en-US" sz="1200" dirty="0" smtClean="0">
                  <a:solidFill>
                    <a:schemeClr val="bg1">
                      <a:lumMod val="85000"/>
                    </a:schemeClr>
                  </a:solidFill>
                  <a:latin typeface="微软雅黑" pitchFamily="34" charset="-122"/>
                  <a:ea typeface="微软雅黑" pitchFamily="34" charset="-122"/>
                </a:rPr>
                <a:t>李学升</a:t>
              </a:r>
              <a:r>
                <a:rPr lang="en-US" altLang="zh-CN" sz="1200" dirty="0" smtClean="0">
                  <a:solidFill>
                    <a:schemeClr val="bg1">
                      <a:lumMod val="85000"/>
                    </a:schemeClr>
                  </a:solidFill>
                  <a:latin typeface="微软雅黑" pitchFamily="34" charset="-122"/>
                  <a:ea typeface="微软雅黑" pitchFamily="34" charset="-122"/>
                </a:rPr>
                <a:t>|</a:t>
              </a:r>
              <a:r>
                <a:rPr lang="zh-CN" altLang="en-US" sz="1200" dirty="0" smtClean="0">
                  <a:solidFill>
                    <a:schemeClr val="bg1">
                      <a:lumMod val="85000"/>
                    </a:schemeClr>
                  </a:solidFill>
                  <a:latin typeface="微软雅黑" pitchFamily="34" charset="-122"/>
                  <a:ea typeface="微软雅黑" pitchFamily="34" charset="-122"/>
                </a:rPr>
                <a:t>靖兆辉</a:t>
              </a:r>
              <a:endParaRPr lang="zh-CN" altLang="en-US" sz="1200" dirty="0">
                <a:solidFill>
                  <a:schemeClr val="bg1">
                    <a:lumMod val="85000"/>
                  </a:schemeClr>
                </a:solidFill>
                <a:latin typeface="微软雅黑" pitchFamily="34" charset="-122"/>
                <a:ea typeface="微软雅黑" pitchFamily="34" charset="-122"/>
              </a:endParaRPr>
            </a:p>
          </p:txBody>
        </p:sp>
        <p:grpSp>
          <p:nvGrpSpPr>
            <p:cNvPr id="36" name="组合 35"/>
            <p:cNvGrpSpPr/>
            <p:nvPr/>
          </p:nvGrpSpPr>
          <p:grpSpPr>
            <a:xfrm>
              <a:off x="2522205" y="1743515"/>
              <a:ext cx="4901092" cy="2770169"/>
              <a:chOff x="2522205" y="1743515"/>
              <a:chExt cx="4901092" cy="2770169"/>
            </a:xfrm>
          </p:grpSpPr>
          <p:grpSp>
            <p:nvGrpSpPr>
              <p:cNvPr id="33" name="组合 32"/>
              <p:cNvGrpSpPr/>
              <p:nvPr/>
            </p:nvGrpSpPr>
            <p:grpSpPr>
              <a:xfrm>
                <a:off x="2522205" y="3700095"/>
                <a:ext cx="4901092" cy="813589"/>
                <a:chOff x="2522205" y="3700095"/>
                <a:chExt cx="4901092" cy="813589"/>
              </a:xfrm>
            </p:grpSpPr>
            <p:sp>
              <p:nvSpPr>
                <p:cNvPr id="8" name="TextBox 1"/>
                <p:cNvSpPr txBox="1">
                  <a:spLocks noChangeArrowheads="1"/>
                </p:cNvSpPr>
                <p:nvPr/>
              </p:nvSpPr>
              <p:spPr bwMode="auto">
                <a:xfrm>
                  <a:off x="2522205" y="3700095"/>
                  <a:ext cx="375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800" dirty="0" smtClean="0">
                      <a:solidFill>
                        <a:schemeClr val="bg1">
                          <a:lumMod val="85000"/>
                        </a:schemeClr>
                      </a:solidFill>
                      <a:latin typeface="Impact" pitchFamily="34" charset="0"/>
                      <a:ea typeface="MS UI Gothic" pitchFamily="34" charset="-128"/>
                    </a:rPr>
                    <a:t>3</a:t>
                  </a:r>
                  <a:endParaRPr lang="zh-CN" altLang="en-US" sz="2800" dirty="0">
                    <a:solidFill>
                      <a:schemeClr val="bg1">
                        <a:lumMod val="85000"/>
                      </a:schemeClr>
                    </a:solidFill>
                    <a:latin typeface="Impact" pitchFamily="34" charset="0"/>
                    <a:ea typeface="MS UI Gothic" pitchFamily="34" charset="-128"/>
                  </a:endParaRPr>
                </a:p>
              </p:txBody>
            </p:sp>
            <p:cxnSp>
              <p:nvCxnSpPr>
                <p:cNvPr id="9" name="直接连接符 8"/>
                <p:cNvCxnSpPr/>
                <p:nvPr/>
              </p:nvCxnSpPr>
              <p:spPr>
                <a:xfrm flipH="1">
                  <a:off x="2522205" y="3700095"/>
                  <a:ext cx="590550" cy="590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7"/>
                <p:cNvSpPr>
                  <a:spLocks noChangeArrowheads="1"/>
                </p:cNvSpPr>
                <p:nvPr/>
              </p:nvSpPr>
              <p:spPr bwMode="auto">
                <a:xfrm>
                  <a:off x="2974643" y="3867353"/>
                  <a:ext cx="44486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smtClean="0">
                      <a:solidFill>
                        <a:schemeClr val="bg1">
                          <a:lumMod val="85000"/>
                        </a:schemeClr>
                      </a:solidFill>
                      <a:latin typeface="微软雅黑" pitchFamily="34" charset="-122"/>
                      <a:ea typeface="微软雅黑" pitchFamily="34" charset="-122"/>
                    </a:rPr>
                    <a:t>通讯地址</a:t>
                  </a:r>
                  <a:r>
                    <a:rPr lang="zh-CN" altLang="en-US" b="1" dirty="0">
                      <a:solidFill>
                        <a:schemeClr val="bg1">
                          <a:lumMod val="85000"/>
                        </a:schemeClr>
                      </a:solidFill>
                      <a:latin typeface="微软雅黑" pitchFamily="34" charset="-122"/>
                      <a:ea typeface="微软雅黑" pitchFamily="34" charset="-122"/>
                    </a:rPr>
                    <a:t>：</a:t>
                  </a:r>
                  <a:r>
                    <a:rPr lang="zh-CN" altLang="en-US" b="1" dirty="0" smtClean="0">
                      <a:solidFill>
                        <a:schemeClr val="bg1">
                          <a:lumMod val="85000"/>
                        </a:schemeClr>
                      </a:solidFill>
                      <a:latin typeface="微软雅黑" pitchFamily="34" charset="-122"/>
                      <a:ea typeface="微软雅黑" pitchFamily="34" charset="-122"/>
                    </a:rPr>
                    <a:t>青岛科技大学信息学院</a:t>
                  </a:r>
                  <a:r>
                    <a:rPr lang="en-US" altLang="zh-CN" b="1" dirty="0" smtClean="0">
                      <a:solidFill>
                        <a:schemeClr val="bg1">
                          <a:lumMod val="85000"/>
                        </a:schemeClr>
                      </a:solidFill>
                      <a:latin typeface="微软雅黑" pitchFamily="34" charset="-122"/>
                      <a:ea typeface="微软雅黑" pitchFamily="34" charset="-122"/>
                    </a:rPr>
                    <a:t>2011</a:t>
                  </a:r>
                  <a:r>
                    <a:rPr lang="zh-CN" altLang="en-US" b="1" dirty="0" smtClean="0">
                      <a:solidFill>
                        <a:schemeClr val="bg1">
                          <a:lumMod val="85000"/>
                        </a:schemeClr>
                      </a:solidFill>
                      <a:latin typeface="微软雅黑" pitchFamily="34" charset="-122"/>
                      <a:ea typeface="微软雅黑" pitchFamily="34" charset="-122"/>
                    </a:rPr>
                    <a:t>级</a:t>
                  </a:r>
                  <a:endParaRPr lang="en-US" altLang="zh-CN" b="1" dirty="0" smtClean="0">
                    <a:solidFill>
                      <a:schemeClr val="bg1">
                        <a:lumMod val="85000"/>
                      </a:schemeClr>
                    </a:solidFill>
                    <a:latin typeface="微软雅黑" pitchFamily="34" charset="-122"/>
                    <a:ea typeface="微软雅黑" pitchFamily="34" charset="-122"/>
                  </a:endParaRPr>
                </a:p>
                <a:p>
                  <a:r>
                    <a:rPr lang="zh-CN" altLang="en-US" b="1" dirty="0" smtClean="0">
                      <a:solidFill>
                        <a:schemeClr val="bg1">
                          <a:lumMod val="85000"/>
                        </a:schemeClr>
                      </a:solidFill>
                      <a:latin typeface="微软雅黑" pitchFamily="34" charset="-122"/>
                      <a:ea typeface="微软雅黑" pitchFamily="34" charset="-122"/>
                    </a:rPr>
                    <a:t>邮政编码：</a:t>
                  </a:r>
                  <a:r>
                    <a:rPr lang="en-US" altLang="zh-CN" b="1" dirty="0" smtClean="0">
                      <a:solidFill>
                        <a:schemeClr val="bg1">
                          <a:lumMod val="85000"/>
                        </a:schemeClr>
                      </a:solidFill>
                      <a:latin typeface="微软雅黑" pitchFamily="34" charset="-122"/>
                      <a:ea typeface="微软雅黑" pitchFamily="34" charset="-122"/>
                    </a:rPr>
                    <a:t>266061</a:t>
                  </a:r>
                </a:p>
              </p:txBody>
            </p:sp>
          </p:grpSp>
          <p:grpSp>
            <p:nvGrpSpPr>
              <p:cNvPr id="19" name="组合 18"/>
              <p:cNvGrpSpPr/>
              <p:nvPr/>
            </p:nvGrpSpPr>
            <p:grpSpPr>
              <a:xfrm>
                <a:off x="2522205" y="1743515"/>
                <a:ext cx="2841883" cy="1041977"/>
                <a:chOff x="2522205" y="1743515"/>
                <a:chExt cx="2841883" cy="1041977"/>
              </a:xfrm>
            </p:grpSpPr>
            <p:grpSp>
              <p:nvGrpSpPr>
                <p:cNvPr id="17" name="组合 16"/>
                <p:cNvGrpSpPr/>
                <p:nvPr/>
              </p:nvGrpSpPr>
              <p:grpSpPr>
                <a:xfrm>
                  <a:off x="2522205" y="1743515"/>
                  <a:ext cx="2839630" cy="590550"/>
                  <a:chOff x="2522205" y="1743515"/>
                  <a:chExt cx="2839630" cy="590550"/>
                </a:xfrm>
              </p:grpSpPr>
              <p:sp>
                <p:nvSpPr>
                  <p:cNvPr id="14" name="TextBox 1"/>
                  <p:cNvSpPr txBox="1">
                    <a:spLocks noChangeArrowheads="1"/>
                  </p:cNvSpPr>
                  <p:nvPr/>
                </p:nvSpPr>
                <p:spPr bwMode="auto">
                  <a:xfrm>
                    <a:off x="2522205" y="1743515"/>
                    <a:ext cx="320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800" dirty="0">
                        <a:solidFill>
                          <a:schemeClr val="bg1">
                            <a:lumMod val="85000"/>
                          </a:schemeClr>
                        </a:solidFill>
                        <a:latin typeface="Impact" pitchFamily="34" charset="0"/>
                        <a:ea typeface="MS UI Gothic" pitchFamily="34" charset="-128"/>
                      </a:rPr>
                      <a:t>1</a:t>
                    </a:r>
                    <a:endParaRPr lang="zh-CN" altLang="en-US" sz="2800" dirty="0">
                      <a:solidFill>
                        <a:schemeClr val="bg1">
                          <a:lumMod val="85000"/>
                        </a:schemeClr>
                      </a:solidFill>
                      <a:latin typeface="Impact" pitchFamily="34" charset="0"/>
                      <a:ea typeface="MS UI Gothic" pitchFamily="34" charset="-128"/>
                    </a:endParaRPr>
                  </a:p>
                </p:txBody>
              </p:sp>
              <p:cxnSp>
                <p:nvCxnSpPr>
                  <p:cNvPr id="15" name="直接连接符 14"/>
                  <p:cNvCxnSpPr/>
                  <p:nvPr/>
                </p:nvCxnSpPr>
                <p:spPr>
                  <a:xfrm flipH="1">
                    <a:off x="2522205" y="1743515"/>
                    <a:ext cx="590550" cy="590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7"/>
                  <p:cNvSpPr>
                    <a:spLocks noChangeArrowheads="1"/>
                  </p:cNvSpPr>
                  <p:nvPr/>
                </p:nvSpPr>
                <p:spPr bwMode="auto">
                  <a:xfrm>
                    <a:off x="2974643" y="1838765"/>
                    <a:ext cx="2387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smtClean="0">
                        <a:solidFill>
                          <a:schemeClr val="bg1">
                            <a:lumMod val="85000"/>
                          </a:schemeClr>
                        </a:solidFill>
                        <a:latin typeface="微软雅黑" pitchFamily="34" charset="-122"/>
                        <a:ea typeface="微软雅黑" pitchFamily="34" charset="-122"/>
                      </a:rPr>
                      <a:t>TEL</a:t>
                    </a:r>
                    <a:r>
                      <a:rPr lang="zh-CN" altLang="en-US" b="1" dirty="0" smtClean="0">
                        <a:solidFill>
                          <a:schemeClr val="bg1">
                            <a:lumMod val="85000"/>
                          </a:schemeClr>
                        </a:solidFill>
                        <a:latin typeface="微软雅黑" pitchFamily="34" charset="-122"/>
                        <a:ea typeface="微软雅黑" pitchFamily="34" charset="-122"/>
                      </a:rPr>
                      <a:t>：</a:t>
                    </a:r>
                    <a:r>
                      <a:rPr lang="en-US" altLang="zh-CN" b="1" dirty="0" smtClean="0">
                        <a:solidFill>
                          <a:schemeClr val="bg1">
                            <a:lumMod val="85000"/>
                          </a:schemeClr>
                        </a:solidFill>
                        <a:latin typeface="微软雅黑" pitchFamily="34" charset="-122"/>
                        <a:ea typeface="微软雅黑" pitchFamily="34" charset="-122"/>
                      </a:rPr>
                      <a:t>15063932202</a:t>
                    </a:r>
                    <a:endParaRPr lang="zh-CN" altLang="en-US" b="1" dirty="0">
                      <a:solidFill>
                        <a:schemeClr val="bg1">
                          <a:lumMod val="85000"/>
                        </a:schemeClr>
                      </a:solidFill>
                      <a:latin typeface="微软雅黑" pitchFamily="34" charset="-122"/>
                      <a:ea typeface="微软雅黑" pitchFamily="34" charset="-122"/>
                    </a:endParaRPr>
                  </a:p>
                </p:txBody>
              </p:sp>
            </p:grpSp>
            <p:sp>
              <p:nvSpPr>
                <p:cNvPr id="25" name="矩形 7"/>
                <p:cNvSpPr>
                  <a:spLocks noChangeArrowheads="1"/>
                </p:cNvSpPr>
                <p:nvPr/>
              </p:nvSpPr>
              <p:spPr bwMode="auto">
                <a:xfrm>
                  <a:off x="2989720" y="2137420"/>
                  <a:ext cx="2374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chemeClr val="bg1">
                          <a:lumMod val="85000"/>
                        </a:schemeClr>
                      </a:solidFill>
                      <a:latin typeface="微软雅黑" pitchFamily="34" charset="-122"/>
                      <a:ea typeface="微软雅黑" pitchFamily="34" charset="-122"/>
                    </a:rPr>
                    <a:t> </a:t>
                  </a:r>
                  <a:r>
                    <a:rPr lang="en-US" altLang="zh-CN" b="1" dirty="0" smtClean="0">
                      <a:solidFill>
                        <a:schemeClr val="bg1">
                          <a:lumMod val="85000"/>
                        </a:schemeClr>
                      </a:solidFill>
                      <a:latin typeface="微软雅黑" pitchFamily="34" charset="-122"/>
                      <a:ea typeface="微软雅黑" pitchFamily="34" charset="-122"/>
                    </a:rPr>
                    <a:t>        15092298931</a:t>
                  </a:r>
                  <a:endParaRPr lang="zh-CN" altLang="en-US" b="1" dirty="0">
                    <a:solidFill>
                      <a:schemeClr val="bg1">
                        <a:lumMod val="85000"/>
                      </a:schemeClr>
                    </a:solidFill>
                    <a:latin typeface="微软雅黑" pitchFamily="34" charset="-122"/>
                    <a:ea typeface="微软雅黑" pitchFamily="34" charset="-122"/>
                  </a:endParaRPr>
                </a:p>
              </p:txBody>
            </p:sp>
            <p:sp>
              <p:nvSpPr>
                <p:cNvPr id="27" name="矩形 7"/>
                <p:cNvSpPr>
                  <a:spLocks noChangeArrowheads="1"/>
                </p:cNvSpPr>
                <p:nvPr/>
              </p:nvSpPr>
              <p:spPr bwMode="auto">
                <a:xfrm>
                  <a:off x="2989720" y="2416160"/>
                  <a:ext cx="2374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solidFill>
                        <a:schemeClr val="bg1">
                          <a:lumMod val="85000"/>
                        </a:schemeClr>
                      </a:solidFill>
                      <a:latin typeface="微软雅黑" pitchFamily="34" charset="-122"/>
                      <a:ea typeface="微软雅黑" pitchFamily="34" charset="-122"/>
                    </a:rPr>
                    <a:t> </a:t>
                  </a:r>
                  <a:r>
                    <a:rPr lang="en-US" altLang="zh-CN" b="1" dirty="0" smtClean="0">
                      <a:solidFill>
                        <a:schemeClr val="bg1">
                          <a:lumMod val="85000"/>
                        </a:schemeClr>
                      </a:solidFill>
                      <a:latin typeface="微软雅黑" pitchFamily="34" charset="-122"/>
                      <a:ea typeface="微软雅黑" pitchFamily="34" charset="-122"/>
                    </a:rPr>
                    <a:t>        13241821402</a:t>
                  </a:r>
                  <a:endParaRPr lang="zh-CN" altLang="en-US" b="1" dirty="0">
                    <a:solidFill>
                      <a:schemeClr val="bg1">
                        <a:lumMod val="85000"/>
                      </a:schemeClr>
                    </a:solidFill>
                    <a:latin typeface="微软雅黑" pitchFamily="34" charset="-122"/>
                    <a:ea typeface="微软雅黑" pitchFamily="34" charset="-122"/>
                  </a:endParaRPr>
                </a:p>
              </p:txBody>
            </p:sp>
          </p:grpSp>
          <p:grpSp>
            <p:nvGrpSpPr>
              <p:cNvPr id="35" name="组合 34"/>
              <p:cNvGrpSpPr/>
              <p:nvPr/>
            </p:nvGrpSpPr>
            <p:grpSpPr>
              <a:xfrm>
                <a:off x="2522205" y="2721805"/>
                <a:ext cx="4282043" cy="1081091"/>
                <a:chOff x="2522205" y="2721805"/>
                <a:chExt cx="4282043" cy="1081091"/>
              </a:xfrm>
            </p:grpSpPr>
            <p:sp>
              <p:nvSpPr>
                <p:cNvPr id="30" name="矩形 7"/>
                <p:cNvSpPr>
                  <a:spLocks noChangeArrowheads="1"/>
                </p:cNvSpPr>
                <p:nvPr/>
              </p:nvSpPr>
              <p:spPr bwMode="auto">
                <a:xfrm>
                  <a:off x="3951931" y="3145532"/>
                  <a:ext cx="28523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chemeClr val="bg1">
                          <a:lumMod val="85000"/>
                        </a:schemeClr>
                      </a:solidFill>
                      <a:latin typeface="微软雅黑" pitchFamily="34" charset="-122"/>
                      <a:ea typeface="微软雅黑" pitchFamily="34" charset="-122"/>
                    </a:rPr>
                    <a:t>jgokfg1234@163.com   </a:t>
                  </a:r>
                  <a:endParaRPr lang="zh-CN" altLang="en-US" b="1" dirty="0">
                    <a:solidFill>
                      <a:schemeClr val="bg1">
                        <a:lumMod val="85000"/>
                      </a:schemeClr>
                    </a:solidFill>
                    <a:latin typeface="微软雅黑" pitchFamily="34" charset="-122"/>
                    <a:ea typeface="微软雅黑" pitchFamily="34" charset="-122"/>
                  </a:endParaRPr>
                </a:p>
              </p:txBody>
            </p:sp>
            <p:grpSp>
              <p:nvGrpSpPr>
                <p:cNvPr id="32" name="组合 31"/>
                <p:cNvGrpSpPr/>
                <p:nvPr/>
              </p:nvGrpSpPr>
              <p:grpSpPr>
                <a:xfrm>
                  <a:off x="2522205" y="2721805"/>
                  <a:ext cx="4254040" cy="1081091"/>
                  <a:chOff x="2522205" y="2721805"/>
                  <a:chExt cx="4254040" cy="1081091"/>
                </a:xfrm>
              </p:grpSpPr>
              <p:sp>
                <p:nvSpPr>
                  <p:cNvPr id="11" name="TextBox 1"/>
                  <p:cNvSpPr txBox="1">
                    <a:spLocks noChangeArrowheads="1"/>
                  </p:cNvSpPr>
                  <p:nvPr/>
                </p:nvSpPr>
                <p:spPr bwMode="auto">
                  <a:xfrm>
                    <a:off x="2522205" y="2721805"/>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eaLnBrk="1" hangingPunct="1"/>
                    <a:r>
                      <a:rPr lang="en-US" altLang="zh-CN" sz="2800" dirty="0" smtClean="0">
                        <a:solidFill>
                          <a:schemeClr val="bg1">
                            <a:lumMod val="85000"/>
                          </a:schemeClr>
                        </a:solidFill>
                        <a:latin typeface="Impact" pitchFamily="34" charset="0"/>
                        <a:ea typeface="MS UI Gothic" pitchFamily="34" charset="-128"/>
                      </a:rPr>
                      <a:t>2</a:t>
                    </a:r>
                    <a:endParaRPr lang="zh-CN" altLang="en-US" sz="2800" dirty="0">
                      <a:solidFill>
                        <a:schemeClr val="bg1">
                          <a:lumMod val="85000"/>
                        </a:schemeClr>
                      </a:solidFill>
                      <a:latin typeface="Impact" pitchFamily="34" charset="0"/>
                      <a:ea typeface="MS UI Gothic" pitchFamily="34" charset="-128"/>
                    </a:endParaRPr>
                  </a:p>
                </p:txBody>
              </p:sp>
              <p:cxnSp>
                <p:nvCxnSpPr>
                  <p:cNvPr id="12" name="直接连接符 11"/>
                  <p:cNvCxnSpPr/>
                  <p:nvPr/>
                </p:nvCxnSpPr>
                <p:spPr>
                  <a:xfrm flipH="1">
                    <a:off x="2522205" y="2823635"/>
                    <a:ext cx="590550" cy="590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974643" y="2859241"/>
                    <a:ext cx="3801602" cy="943655"/>
                    <a:chOff x="2974643" y="2859241"/>
                    <a:chExt cx="3801602" cy="943655"/>
                  </a:xfrm>
                </p:grpSpPr>
                <p:sp>
                  <p:nvSpPr>
                    <p:cNvPr id="13" name="矩形 7"/>
                    <p:cNvSpPr>
                      <a:spLocks noChangeArrowheads="1"/>
                    </p:cNvSpPr>
                    <p:nvPr/>
                  </p:nvSpPr>
                  <p:spPr bwMode="auto">
                    <a:xfrm>
                      <a:off x="2974643" y="2859241"/>
                      <a:ext cx="35477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smtClean="0">
                          <a:solidFill>
                            <a:schemeClr val="bg1">
                              <a:lumMod val="85000"/>
                            </a:schemeClr>
                          </a:solidFill>
                          <a:latin typeface="微软雅黑" pitchFamily="34" charset="-122"/>
                          <a:ea typeface="微软雅黑" pitchFamily="34" charset="-122"/>
                        </a:rPr>
                        <a:t>E-Mail</a:t>
                      </a:r>
                      <a:r>
                        <a:rPr lang="zh-CN" altLang="en-US" b="1" dirty="0" smtClean="0">
                          <a:solidFill>
                            <a:schemeClr val="bg1">
                              <a:lumMod val="85000"/>
                            </a:schemeClr>
                          </a:solidFill>
                          <a:latin typeface="微软雅黑" pitchFamily="34" charset="-122"/>
                          <a:ea typeface="微软雅黑" pitchFamily="34" charset="-122"/>
                        </a:rPr>
                        <a:t>：</a:t>
                      </a:r>
                      <a:r>
                        <a:rPr lang="en-US" altLang="zh-CN" b="1" dirty="0" smtClean="0">
                          <a:solidFill>
                            <a:schemeClr val="bg1">
                              <a:lumMod val="85000"/>
                            </a:schemeClr>
                          </a:solidFill>
                          <a:latin typeface="微软雅黑" pitchFamily="34" charset="-122"/>
                          <a:ea typeface="微软雅黑" pitchFamily="34" charset="-122"/>
                        </a:rPr>
                        <a:t>838113965@qq.com</a:t>
                      </a:r>
                    </a:p>
                  </p:txBody>
                </p:sp>
                <p:sp>
                  <p:nvSpPr>
                    <p:cNvPr id="31" name="矩形 7"/>
                    <p:cNvSpPr>
                      <a:spLocks noChangeArrowheads="1"/>
                    </p:cNvSpPr>
                    <p:nvPr/>
                  </p:nvSpPr>
                  <p:spPr bwMode="auto">
                    <a:xfrm>
                      <a:off x="3923928" y="3433564"/>
                      <a:ext cx="28523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chemeClr val="bg1">
                              <a:lumMod val="85000"/>
                            </a:schemeClr>
                          </a:solidFill>
                          <a:latin typeface="微软雅黑" pitchFamily="34" charset="-122"/>
                          <a:ea typeface="微软雅黑" pitchFamily="34" charset="-122"/>
                        </a:rPr>
                        <a:t>demo1114@qq.com   </a:t>
                      </a:r>
                      <a:endParaRPr lang="zh-CN" altLang="en-US" b="1" dirty="0">
                        <a:solidFill>
                          <a:schemeClr val="bg1">
                            <a:lumMod val="85000"/>
                          </a:schemeClr>
                        </a:solidFill>
                        <a:latin typeface="微软雅黑" pitchFamily="34" charset="-122"/>
                        <a:ea typeface="微软雅黑" pitchFamily="34" charset="-122"/>
                      </a:endParaRPr>
                    </a:p>
                  </p:txBody>
                </p:sp>
              </p:grpSp>
            </p:grpSp>
          </p:grpSp>
        </p:grpSp>
      </p:grpSp>
    </p:spTree>
    <p:extLst>
      <p:ext uri="{BB962C8B-B14F-4D97-AF65-F5344CB8AC3E}">
        <p14:creationId xmlns:p14="http://schemas.microsoft.com/office/powerpoint/2010/main" val="2019215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a:spLocks noChangeArrowheads="1"/>
          </p:cNvSpPr>
          <p:nvPr/>
        </p:nvSpPr>
        <p:spPr bwMode="auto">
          <a:xfrm>
            <a:off x="1727311" y="1633364"/>
            <a:ext cx="5689378" cy="175432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algn="ctr" eaLnBrk="1" hangingPunct="1"/>
            <a:r>
              <a:rPr lang="en-US" altLang="zh-CN" sz="5400" b="1" dirty="0" smtClean="0">
                <a:solidFill>
                  <a:schemeClr val="bg1">
                    <a:lumMod val="85000"/>
                  </a:schemeClr>
                </a:solidFill>
                <a:latin typeface="微软雅黑" pitchFamily="34" charset="-122"/>
                <a:ea typeface="微软雅黑" pitchFamily="34" charset="-122"/>
                <a:cs typeface="Calibri" pitchFamily="34" charset="0"/>
              </a:rPr>
              <a:t>Bingo</a:t>
            </a:r>
            <a:r>
              <a:rPr lang="zh-CN" altLang="en-US" sz="5400" b="1" dirty="0" smtClean="0">
                <a:solidFill>
                  <a:schemeClr val="bg1">
                    <a:lumMod val="85000"/>
                  </a:schemeClr>
                </a:solidFill>
                <a:latin typeface="微软雅黑" pitchFamily="34" charset="-122"/>
                <a:ea typeface="微软雅黑" pitchFamily="34" charset="-122"/>
                <a:cs typeface="Calibri" pitchFamily="34" charset="0"/>
              </a:rPr>
              <a:t>会继续努力</a:t>
            </a:r>
            <a:endParaRPr lang="en-US" altLang="zh-CN" sz="5400" b="1" dirty="0" smtClean="0">
              <a:solidFill>
                <a:schemeClr val="bg1">
                  <a:lumMod val="85000"/>
                </a:schemeClr>
              </a:solidFill>
              <a:latin typeface="微软雅黑" pitchFamily="34" charset="-122"/>
              <a:ea typeface="微软雅黑" pitchFamily="34" charset="-122"/>
              <a:cs typeface="Calibri" pitchFamily="34" charset="0"/>
            </a:endParaRPr>
          </a:p>
          <a:p>
            <a:pPr algn="ctr" eaLnBrk="1" hangingPunct="1"/>
            <a:r>
              <a:rPr lang="zh-CN" altLang="en-US" sz="5400" b="1" dirty="0" smtClean="0">
                <a:solidFill>
                  <a:schemeClr val="bg1">
                    <a:lumMod val="85000"/>
                  </a:schemeClr>
                </a:solidFill>
                <a:latin typeface="微软雅黑" pitchFamily="34" charset="-122"/>
                <a:ea typeface="微软雅黑" pitchFamily="34" charset="-122"/>
                <a:cs typeface="Calibri" pitchFamily="34" charset="0"/>
              </a:rPr>
              <a:t>谢谢支持</a:t>
            </a:r>
            <a:endParaRPr lang="zh-CN" altLang="en-US" sz="5400" b="1" dirty="0">
              <a:solidFill>
                <a:schemeClr val="bg1">
                  <a:lumMod val="85000"/>
                </a:schemeClr>
              </a:solidFill>
              <a:latin typeface="微软雅黑" pitchFamily="34" charset="-122"/>
              <a:ea typeface="微软雅黑" pitchFamily="34" charset="-122"/>
              <a:cs typeface="Calibri" pitchFamily="34" charset="0"/>
            </a:endParaRPr>
          </a:p>
        </p:txBody>
      </p:sp>
      <p:pic>
        <p:nvPicPr>
          <p:cNvPr id="5" name="Picture 3" descr="C:\Users\Administrator\Desktop\未标题-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0695" y="3577580"/>
            <a:ext cx="642610" cy="71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7766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2000"/>
                                        <p:tgtEl>
                                          <p:spTgt spid="12"/>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5536" y="2137419"/>
            <a:ext cx="4752528" cy="3168353"/>
            <a:chOff x="323529" y="2137419"/>
            <a:chExt cx="4752528" cy="3168353"/>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2137419"/>
              <a:ext cx="4752528" cy="316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2" y="2209428"/>
              <a:ext cx="4539342" cy="3024336"/>
            </a:xfrm>
            <a:prstGeom prst="rect">
              <a:avLst/>
            </a:prstGeom>
          </p:spPr>
        </p:pic>
      </p:grpSp>
      <p:grpSp>
        <p:nvGrpSpPr>
          <p:cNvPr id="3" name="组合 2"/>
          <p:cNvGrpSpPr/>
          <p:nvPr/>
        </p:nvGrpSpPr>
        <p:grpSpPr>
          <a:xfrm>
            <a:off x="340065" y="982227"/>
            <a:ext cx="4807999" cy="609600"/>
            <a:chOff x="323528" y="913284"/>
            <a:chExt cx="4807999" cy="609600"/>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913284"/>
              <a:ext cx="4807999"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224" y="913284"/>
              <a:ext cx="4677884" cy="584775"/>
            </a:xfrm>
            <a:prstGeom prst="rect">
              <a:avLst/>
            </a:prstGeom>
            <a:noFill/>
          </p:spPr>
          <p:txBody>
            <a:bodyPr wrap="none" rtlCol="0">
              <a:spAutoFit/>
            </a:bodyPr>
            <a:lstStyle/>
            <a:p>
              <a:pPr algn="ctr"/>
              <a:r>
                <a:rPr lang="zh-CN" altLang="en-US" sz="3200" b="1" dirty="0">
                  <a:solidFill>
                    <a:schemeClr val="bg1">
                      <a:lumMod val="85000"/>
                    </a:schemeClr>
                  </a:solidFill>
                  <a:latin typeface="微软雅黑" pitchFamily="34" charset="-122"/>
                  <a:ea typeface="微软雅黑" pitchFamily="34" charset="-122"/>
                </a:rPr>
                <a:t>青岛科技大学</a:t>
              </a:r>
              <a:r>
                <a:rPr lang="en-US" altLang="zh-CN" sz="3200" b="1" dirty="0">
                  <a:solidFill>
                    <a:schemeClr val="bg1">
                      <a:lumMod val="85000"/>
                    </a:schemeClr>
                  </a:solidFill>
                  <a:latin typeface="微软雅黑" pitchFamily="34" charset="-122"/>
                  <a:ea typeface="微软雅黑" pitchFamily="34" charset="-122"/>
                </a:rPr>
                <a:t>Bingo</a:t>
              </a:r>
              <a:r>
                <a:rPr lang="zh-CN" altLang="en-US" sz="3200" b="1" dirty="0">
                  <a:solidFill>
                    <a:schemeClr val="bg1">
                      <a:lumMod val="85000"/>
                    </a:schemeClr>
                  </a:solidFill>
                  <a:latin typeface="微软雅黑" pitchFamily="34" charset="-122"/>
                  <a:ea typeface="微软雅黑" pitchFamily="34" charset="-122"/>
                </a:rPr>
                <a:t>团队</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272" y="4232149"/>
            <a:ext cx="1073623" cy="1073623"/>
          </a:xfrm>
          <a:prstGeom prst="rect">
            <a:avLst/>
          </a:prstGeom>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7319" y="779537"/>
            <a:ext cx="2043113"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7011" y="1417340"/>
            <a:ext cx="22193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7319" y="2209428"/>
            <a:ext cx="2043113"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088" y="2929508"/>
            <a:ext cx="2043113"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6136" y="4235921"/>
            <a:ext cx="1347787"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7781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p:cTn id="13" dur="1000" fill="hold"/>
                                        <p:tgtEl>
                                          <p:spTgt spid="5122"/>
                                        </p:tgtEl>
                                        <p:attrNameLst>
                                          <p:attrName>ppt_w</p:attrName>
                                        </p:attrNameLst>
                                      </p:cBhvr>
                                      <p:tavLst>
                                        <p:tav tm="0">
                                          <p:val>
                                            <p:fltVal val="0"/>
                                          </p:val>
                                        </p:tav>
                                        <p:tav tm="100000">
                                          <p:val>
                                            <p:strVal val="#ppt_w"/>
                                          </p:val>
                                        </p:tav>
                                      </p:tavLst>
                                    </p:anim>
                                    <p:anim calcmode="lin" valueType="num">
                                      <p:cBhvr>
                                        <p:cTn id="14" dur="1000" fill="hold"/>
                                        <p:tgtEl>
                                          <p:spTgt spid="5122"/>
                                        </p:tgtEl>
                                        <p:attrNameLst>
                                          <p:attrName>ppt_h</p:attrName>
                                        </p:attrNameLst>
                                      </p:cBhvr>
                                      <p:tavLst>
                                        <p:tav tm="0">
                                          <p:val>
                                            <p:fltVal val="0"/>
                                          </p:val>
                                        </p:tav>
                                        <p:tav tm="100000">
                                          <p:val>
                                            <p:strVal val="#ppt_h"/>
                                          </p:val>
                                        </p:tav>
                                      </p:tavLst>
                                    </p:anim>
                                    <p:anim calcmode="lin" valueType="num">
                                      <p:cBhvr>
                                        <p:cTn id="15" dur="1000" fill="hold"/>
                                        <p:tgtEl>
                                          <p:spTgt spid="5122"/>
                                        </p:tgtEl>
                                        <p:attrNameLst>
                                          <p:attrName>style.rotation</p:attrName>
                                        </p:attrNameLst>
                                      </p:cBhvr>
                                      <p:tavLst>
                                        <p:tav tm="0">
                                          <p:val>
                                            <p:fltVal val="90"/>
                                          </p:val>
                                        </p:tav>
                                        <p:tav tm="100000">
                                          <p:val>
                                            <p:fltVal val="0"/>
                                          </p:val>
                                        </p:tav>
                                      </p:tavLst>
                                    </p:anim>
                                    <p:animEffect transition="in" filter="fade">
                                      <p:cBhvr>
                                        <p:cTn id="16" dur="1000"/>
                                        <p:tgtEl>
                                          <p:spTgt spid="5122"/>
                                        </p:tgtEl>
                                      </p:cBhvr>
                                    </p:animEffect>
                                  </p:childTnLst>
                                </p:cTn>
                              </p:par>
                            </p:childTnLst>
                          </p:cTn>
                        </p:par>
                        <p:par>
                          <p:cTn id="17" fill="hold">
                            <p:stCondLst>
                              <p:cond delay="2000"/>
                            </p:stCondLst>
                            <p:childTnLst>
                              <p:par>
                                <p:cTn id="18" presetID="31" presetClass="entr" presetSubtype="0" fill="hold" nodeType="afterEffect">
                                  <p:stCondLst>
                                    <p:cond delay="0"/>
                                  </p:stCondLst>
                                  <p:childTnLst>
                                    <p:set>
                                      <p:cBhvr>
                                        <p:cTn id="19" dur="1" fill="hold">
                                          <p:stCondLst>
                                            <p:cond delay="0"/>
                                          </p:stCondLst>
                                        </p:cTn>
                                        <p:tgtEl>
                                          <p:spTgt spid="5123"/>
                                        </p:tgtEl>
                                        <p:attrNameLst>
                                          <p:attrName>style.visibility</p:attrName>
                                        </p:attrNameLst>
                                      </p:cBhvr>
                                      <p:to>
                                        <p:strVal val="visible"/>
                                      </p:to>
                                    </p:set>
                                    <p:anim calcmode="lin" valueType="num">
                                      <p:cBhvr>
                                        <p:cTn id="20" dur="1000" fill="hold"/>
                                        <p:tgtEl>
                                          <p:spTgt spid="5123"/>
                                        </p:tgtEl>
                                        <p:attrNameLst>
                                          <p:attrName>ppt_w</p:attrName>
                                        </p:attrNameLst>
                                      </p:cBhvr>
                                      <p:tavLst>
                                        <p:tav tm="0">
                                          <p:val>
                                            <p:fltVal val="0"/>
                                          </p:val>
                                        </p:tav>
                                        <p:tav tm="100000">
                                          <p:val>
                                            <p:strVal val="#ppt_w"/>
                                          </p:val>
                                        </p:tav>
                                      </p:tavLst>
                                    </p:anim>
                                    <p:anim calcmode="lin" valueType="num">
                                      <p:cBhvr>
                                        <p:cTn id="21" dur="1000" fill="hold"/>
                                        <p:tgtEl>
                                          <p:spTgt spid="5123"/>
                                        </p:tgtEl>
                                        <p:attrNameLst>
                                          <p:attrName>ppt_h</p:attrName>
                                        </p:attrNameLst>
                                      </p:cBhvr>
                                      <p:tavLst>
                                        <p:tav tm="0">
                                          <p:val>
                                            <p:fltVal val="0"/>
                                          </p:val>
                                        </p:tav>
                                        <p:tav tm="100000">
                                          <p:val>
                                            <p:strVal val="#ppt_h"/>
                                          </p:val>
                                        </p:tav>
                                      </p:tavLst>
                                    </p:anim>
                                    <p:anim calcmode="lin" valueType="num">
                                      <p:cBhvr>
                                        <p:cTn id="22" dur="1000" fill="hold"/>
                                        <p:tgtEl>
                                          <p:spTgt spid="5123"/>
                                        </p:tgtEl>
                                        <p:attrNameLst>
                                          <p:attrName>style.rotation</p:attrName>
                                        </p:attrNameLst>
                                      </p:cBhvr>
                                      <p:tavLst>
                                        <p:tav tm="0">
                                          <p:val>
                                            <p:fltVal val="90"/>
                                          </p:val>
                                        </p:tav>
                                        <p:tav tm="100000">
                                          <p:val>
                                            <p:fltVal val="0"/>
                                          </p:val>
                                        </p:tav>
                                      </p:tavLst>
                                    </p:anim>
                                    <p:animEffect transition="in" filter="fade">
                                      <p:cBhvr>
                                        <p:cTn id="23" dur="1000"/>
                                        <p:tgtEl>
                                          <p:spTgt spid="5123"/>
                                        </p:tgtEl>
                                      </p:cBhvr>
                                    </p:animEffect>
                                  </p:childTnLst>
                                </p:cTn>
                              </p:par>
                            </p:childTnLst>
                          </p:cTn>
                        </p:par>
                        <p:par>
                          <p:cTn id="24" fill="hold">
                            <p:stCondLst>
                              <p:cond delay="3000"/>
                            </p:stCondLst>
                            <p:childTnLst>
                              <p:par>
                                <p:cTn id="25" presetID="31" presetClass="entr" presetSubtype="0" fill="hold" nodeType="after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p:cTn id="27" dur="1000" fill="hold"/>
                                        <p:tgtEl>
                                          <p:spTgt spid="5124"/>
                                        </p:tgtEl>
                                        <p:attrNameLst>
                                          <p:attrName>ppt_w</p:attrName>
                                        </p:attrNameLst>
                                      </p:cBhvr>
                                      <p:tavLst>
                                        <p:tav tm="0">
                                          <p:val>
                                            <p:fltVal val="0"/>
                                          </p:val>
                                        </p:tav>
                                        <p:tav tm="100000">
                                          <p:val>
                                            <p:strVal val="#ppt_w"/>
                                          </p:val>
                                        </p:tav>
                                      </p:tavLst>
                                    </p:anim>
                                    <p:anim calcmode="lin" valueType="num">
                                      <p:cBhvr>
                                        <p:cTn id="28" dur="1000" fill="hold"/>
                                        <p:tgtEl>
                                          <p:spTgt spid="5124"/>
                                        </p:tgtEl>
                                        <p:attrNameLst>
                                          <p:attrName>ppt_h</p:attrName>
                                        </p:attrNameLst>
                                      </p:cBhvr>
                                      <p:tavLst>
                                        <p:tav tm="0">
                                          <p:val>
                                            <p:fltVal val="0"/>
                                          </p:val>
                                        </p:tav>
                                        <p:tav tm="100000">
                                          <p:val>
                                            <p:strVal val="#ppt_h"/>
                                          </p:val>
                                        </p:tav>
                                      </p:tavLst>
                                    </p:anim>
                                    <p:anim calcmode="lin" valueType="num">
                                      <p:cBhvr>
                                        <p:cTn id="29" dur="1000" fill="hold"/>
                                        <p:tgtEl>
                                          <p:spTgt spid="5124"/>
                                        </p:tgtEl>
                                        <p:attrNameLst>
                                          <p:attrName>style.rotation</p:attrName>
                                        </p:attrNameLst>
                                      </p:cBhvr>
                                      <p:tavLst>
                                        <p:tav tm="0">
                                          <p:val>
                                            <p:fltVal val="90"/>
                                          </p:val>
                                        </p:tav>
                                        <p:tav tm="100000">
                                          <p:val>
                                            <p:fltVal val="0"/>
                                          </p:val>
                                        </p:tav>
                                      </p:tavLst>
                                    </p:anim>
                                    <p:animEffect transition="in" filter="fade">
                                      <p:cBhvr>
                                        <p:cTn id="30" dur="1000"/>
                                        <p:tgtEl>
                                          <p:spTgt spid="5124"/>
                                        </p:tgtEl>
                                      </p:cBhvr>
                                    </p:animEffect>
                                  </p:childTnLst>
                                </p:cTn>
                              </p:par>
                            </p:childTnLst>
                          </p:cTn>
                        </p:par>
                        <p:par>
                          <p:cTn id="31" fill="hold">
                            <p:stCondLst>
                              <p:cond delay="4000"/>
                            </p:stCondLst>
                            <p:childTnLst>
                              <p:par>
                                <p:cTn id="32" presetID="31" presetClass="entr" presetSubtype="0" fill="hold" nodeType="afterEffect">
                                  <p:stCondLst>
                                    <p:cond delay="0"/>
                                  </p:stCondLst>
                                  <p:childTnLst>
                                    <p:set>
                                      <p:cBhvr>
                                        <p:cTn id="33" dur="1" fill="hold">
                                          <p:stCondLst>
                                            <p:cond delay="0"/>
                                          </p:stCondLst>
                                        </p:cTn>
                                        <p:tgtEl>
                                          <p:spTgt spid="5125"/>
                                        </p:tgtEl>
                                        <p:attrNameLst>
                                          <p:attrName>style.visibility</p:attrName>
                                        </p:attrNameLst>
                                      </p:cBhvr>
                                      <p:to>
                                        <p:strVal val="visible"/>
                                      </p:to>
                                    </p:set>
                                    <p:anim calcmode="lin" valueType="num">
                                      <p:cBhvr>
                                        <p:cTn id="34" dur="1000" fill="hold"/>
                                        <p:tgtEl>
                                          <p:spTgt spid="5125"/>
                                        </p:tgtEl>
                                        <p:attrNameLst>
                                          <p:attrName>ppt_w</p:attrName>
                                        </p:attrNameLst>
                                      </p:cBhvr>
                                      <p:tavLst>
                                        <p:tav tm="0">
                                          <p:val>
                                            <p:fltVal val="0"/>
                                          </p:val>
                                        </p:tav>
                                        <p:tav tm="100000">
                                          <p:val>
                                            <p:strVal val="#ppt_w"/>
                                          </p:val>
                                        </p:tav>
                                      </p:tavLst>
                                    </p:anim>
                                    <p:anim calcmode="lin" valueType="num">
                                      <p:cBhvr>
                                        <p:cTn id="35" dur="1000" fill="hold"/>
                                        <p:tgtEl>
                                          <p:spTgt spid="5125"/>
                                        </p:tgtEl>
                                        <p:attrNameLst>
                                          <p:attrName>ppt_h</p:attrName>
                                        </p:attrNameLst>
                                      </p:cBhvr>
                                      <p:tavLst>
                                        <p:tav tm="0">
                                          <p:val>
                                            <p:fltVal val="0"/>
                                          </p:val>
                                        </p:tav>
                                        <p:tav tm="100000">
                                          <p:val>
                                            <p:strVal val="#ppt_h"/>
                                          </p:val>
                                        </p:tav>
                                      </p:tavLst>
                                    </p:anim>
                                    <p:anim calcmode="lin" valueType="num">
                                      <p:cBhvr>
                                        <p:cTn id="36" dur="1000" fill="hold"/>
                                        <p:tgtEl>
                                          <p:spTgt spid="5125"/>
                                        </p:tgtEl>
                                        <p:attrNameLst>
                                          <p:attrName>style.rotation</p:attrName>
                                        </p:attrNameLst>
                                      </p:cBhvr>
                                      <p:tavLst>
                                        <p:tav tm="0">
                                          <p:val>
                                            <p:fltVal val="90"/>
                                          </p:val>
                                        </p:tav>
                                        <p:tav tm="100000">
                                          <p:val>
                                            <p:fltVal val="0"/>
                                          </p:val>
                                        </p:tav>
                                      </p:tavLst>
                                    </p:anim>
                                    <p:animEffect transition="in" filter="fade">
                                      <p:cBhvr>
                                        <p:cTn id="37" dur="1000"/>
                                        <p:tgtEl>
                                          <p:spTgt spid="5125"/>
                                        </p:tgtEl>
                                      </p:cBhvr>
                                    </p:animEffect>
                                  </p:childTnLst>
                                </p:cTn>
                              </p:par>
                            </p:childTnLst>
                          </p:cTn>
                        </p:par>
                        <p:par>
                          <p:cTn id="38" fill="hold">
                            <p:stCondLst>
                              <p:cond delay="5000"/>
                            </p:stCondLst>
                            <p:childTnLst>
                              <p:par>
                                <p:cTn id="39" presetID="31" presetClass="entr" presetSubtype="0" fill="hold" nodeType="afterEffect">
                                  <p:stCondLst>
                                    <p:cond delay="0"/>
                                  </p:stCondLst>
                                  <p:childTnLst>
                                    <p:set>
                                      <p:cBhvr>
                                        <p:cTn id="40" dur="1" fill="hold">
                                          <p:stCondLst>
                                            <p:cond delay="0"/>
                                          </p:stCondLst>
                                        </p:cTn>
                                        <p:tgtEl>
                                          <p:spTgt spid="5126"/>
                                        </p:tgtEl>
                                        <p:attrNameLst>
                                          <p:attrName>style.visibility</p:attrName>
                                        </p:attrNameLst>
                                      </p:cBhvr>
                                      <p:to>
                                        <p:strVal val="visible"/>
                                      </p:to>
                                    </p:set>
                                    <p:anim calcmode="lin" valueType="num">
                                      <p:cBhvr>
                                        <p:cTn id="41" dur="1000" fill="hold"/>
                                        <p:tgtEl>
                                          <p:spTgt spid="5126"/>
                                        </p:tgtEl>
                                        <p:attrNameLst>
                                          <p:attrName>ppt_w</p:attrName>
                                        </p:attrNameLst>
                                      </p:cBhvr>
                                      <p:tavLst>
                                        <p:tav tm="0">
                                          <p:val>
                                            <p:fltVal val="0"/>
                                          </p:val>
                                        </p:tav>
                                        <p:tav tm="100000">
                                          <p:val>
                                            <p:strVal val="#ppt_w"/>
                                          </p:val>
                                        </p:tav>
                                      </p:tavLst>
                                    </p:anim>
                                    <p:anim calcmode="lin" valueType="num">
                                      <p:cBhvr>
                                        <p:cTn id="42" dur="1000" fill="hold"/>
                                        <p:tgtEl>
                                          <p:spTgt spid="5126"/>
                                        </p:tgtEl>
                                        <p:attrNameLst>
                                          <p:attrName>ppt_h</p:attrName>
                                        </p:attrNameLst>
                                      </p:cBhvr>
                                      <p:tavLst>
                                        <p:tav tm="0">
                                          <p:val>
                                            <p:fltVal val="0"/>
                                          </p:val>
                                        </p:tav>
                                        <p:tav tm="100000">
                                          <p:val>
                                            <p:strVal val="#ppt_h"/>
                                          </p:val>
                                        </p:tav>
                                      </p:tavLst>
                                    </p:anim>
                                    <p:anim calcmode="lin" valueType="num">
                                      <p:cBhvr>
                                        <p:cTn id="43" dur="1000" fill="hold"/>
                                        <p:tgtEl>
                                          <p:spTgt spid="5126"/>
                                        </p:tgtEl>
                                        <p:attrNameLst>
                                          <p:attrName>style.rotation</p:attrName>
                                        </p:attrNameLst>
                                      </p:cBhvr>
                                      <p:tavLst>
                                        <p:tav tm="0">
                                          <p:val>
                                            <p:fltVal val="90"/>
                                          </p:val>
                                        </p:tav>
                                        <p:tav tm="100000">
                                          <p:val>
                                            <p:fltVal val="0"/>
                                          </p:val>
                                        </p:tav>
                                      </p:tavLst>
                                    </p:anim>
                                    <p:animEffect transition="in" filter="fade">
                                      <p:cBhvr>
                                        <p:cTn id="44" dur="1000"/>
                                        <p:tgtEl>
                                          <p:spTgt spid="5126"/>
                                        </p:tgtEl>
                                      </p:cBhvr>
                                    </p:animEffect>
                                  </p:childTnLst>
                                </p:cTn>
                              </p:par>
                            </p:childTnLst>
                          </p:cTn>
                        </p:par>
                        <p:par>
                          <p:cTn id="45" fill="hold">
                            <p:stCondLst>
                              <p:cond delay="6000"/>
                            </p:stCondLst>
                            <p:childTnLst>
                              <p:par>
                                <p:cTn id="46" presetID="26"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80">
                                          <p:stCondLst>
                                            <p:cond delay="0"/>
                                          </p:stCondLst>
                                        </p:cTn>
                                        <p:tgtEl>
                                          <p:spTgt spid="12"/>
                                        </p:tgtEl>
                                      </p:cBhvr>
                                    </p:animEffect>
                                    <p:anim calcmode="lin" valueType="num">
                                      <p:cBhvr>
                                        <p:cTn id="4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4" dur="26">
                                          <p:stCondLst>
                                            <p:cond delay="650"/>
                                          </p:stCondLst>
                                        </p:cTn>
                                        <p:tgtEl>
                                          <p:spTgt spid="12"/>
                                        </p:tgtEl>
                                      </p:cBhvr>
                                      <p:to x="100000" y="60000"/>
                                    </p:animScale>
                                    <p:animScale>
                                      <p:cBhvr>
                                        <p:cTn id="55" dur="166" decel="50000">
                                          <p:stCondLst>
                                            <p:cond delay="676"/>
                                          </p:stCondLst>
                                        </p:cTn>
                                        <p:tgtEl>
                                          <p:spTgt spid="12"/>
                                        </p:tgtEl>
                                      </p:cBhvr>
                                      <p:to x="100000" y="100000"/>
                                    </p:animScale>
                                    <p:animScale>
                                      <p:cBhvr>
                                        <p:cTn id="56" dur="26">
                                          <p:stCondLst>
                                            <p:cond delay="1312"/>
                                          </p:stCondLst>
                                        </p:cTn>
                                        <p:tgtEl>
                                          <p:spTgt spid="12"/>
                                        </p:tgtEl>
                                      </p:cBhvr>
                                      <p:to x="100000" y="80000"/>
                                    </p:animScale>
                                    <p:animScale>
                                      <p:cBhvr>
                                        <p:cTn id="57" dur="166" decel="50000">
                                          <p:stCondLst>
                                            <p:cond delay="1338"/>
                                          </p:stCondLst>
                                        </p:cTn>
                                        <p:tgtEl>
                                          <p:spTgt spid="12"/>
                                        </p:tgtEl>
                                      </p:cBhvr>
                                      <p:to x="100000" y="100000"/>
                                    </p:animScale>
                                    <p:animScale>
                                      <p:cBhvr>
                                        <p:cTn id="58" dur="26">
                                          <p:stCondLst>
                                            <p:cond delay="1642"/>
                                          </p:stCondLst>
                                        </p:cTn>
                                        <p:tgtEl>
                                          <p:spTgt spid="12"/>
                                        </p:tgtEl>
                                      </p:cBhvr>
                                      <p:to x="100000" y="90000"/>
                                    </p:animScale>
                                    <p:animScale>
                                      <p:cBhvr>
                                        <p:cTn id="59" dur="166" decel="50000">
                                          <p:stCondLst>
                                            <p:cond delay="1668"/>
                                          </p:stCondLst>
                                        </p:cTn>
                                        <p:tgtEl>
                                          <p:spTgt spid="12"/>
                                        </p:tgtEl>
                                      </p:cBhvr>
                                      <p:to x="100000" y="100000"/>
                                    </p:animScale>
                                    <p:animScale>
                                      <p:cBhvr>
                                        <p:cTn id="60" dur="26">
                                          <p:stCondLst>
                                            <p:cond delay="1808"/>
                                          </p:stCondLst>
                                        </p:cTn>
                                        <p:tgtEl>
                                          <p:spTgt spid="12"/>
                                        </p:tgtEl>
                                      </p:cBhvr>
                                      <p:to x="100000" y="95000"/>
                                    </p:animScale>
                                    <p:animScale>
                                      <p:cBhvr>
                                        <p:cTn id="6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581028" y="1862435"/>
            <a:ext cx="914400" cy="923330"/>
            <a:chOff x="3581028" y="1862435"/>
            <a:chExt cx="914400" cy="923330"/>
          </a:xfrm>
        </p:grpSpPr>
        <p:sp>
          <p:nvSpPr>
            <p:cNvPr id="2" name="矩形 1"/>
            <p:cNvSpPr/>
            <p:nvPr/>
          </p:nvSpPr>
          <p:spPr>
            <a:xfrm>
              <a:off x="3581028"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808037" y="1862435"/>
              <a:ext cx="460383" cy="923330"/>
            </a:xfrm>
            <a:prstGeom prst="rect">
              <a:avLst/>
            </a:prstGeom>
            <a:noFill/>
          </p:spPr>
          <p:txBody>
            <a:bodyPr wrap="none" rtlCol="0">
              <a:spAutoFit/>
            </a:bodyPr>
            <a:lstStyle/>
            <a:p>
              <a:pPr algn="ctr"/>
              <a:r>
                <a:rPr lang="en-US" altLang="zh-CN" sz="5400" dirty="0" smtClean="0">
                  <a:solidFill>
                    <a:schemeClr val="bg1">
                      <a:lumMod val="85000"/>
                    </a:schemeClr>
                  </a:solidFill>
                  <a:latin typeface="Impact" pitchFamily="34" charset="0"/>
                </a:rPr>
                <a:t>F</a:t>
              </a:r>
              <a:endParaRPr lang="zh-CN" altLang="en-US" sz="2400" dirty="0">
                <a:solidFill>
                  <a:schemeClr val="bg1">
                    <a:lumMod val="85000"/>
                  </a:schemeClr>
                </a:solidFill>
                <a:latin typeface="Impact" pitchFamily="34" charset="0"/>
              </a:endParaRPr>
            </a:p>
          </p:txBody>
        </p:sp>
      </p:grpSp>
      <p:grpSp>
        <p:nvGrpSpPr>
          <p:cNvPr id="7" name="组合 6"/>
          <p:cNvGrpSpPr/>
          <p:nvPr/>
        </p:nvGrpSpPr>
        <p:grpSpPr>
          <a:xfrm>
            <a:off x="4648572" y="1861691"/>
            <a:ext cx="914400" cy="923330"/>
            <a:chOff x="4648572" y="1861691"/>
            <a:chExt cx="914400" cy="923330"/>
          </a:xfrm>
        </p:grpSpPr>
        <p:sp>
          <p:nvSpPr>
            <p:cNvPr id="29" name="矩形 28"/>
            <p:cNvSpPr/>
            <p:nvPr/>
          </p:nvSpPr>
          <p:spPr>
            <a:xfrm>
              <a:off x="4648572"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14052" y="1861691"/>
              <a:ext cx="38343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I</a:t>
              </a:r>
              <a:endParaRPr lang="zh-CN" altLang="en-US" sz="2400" dirty="0">
                <a:solidFill>
                  <a:schemeClr val="bg1">
                    <a:lumMod val="85000"/>
                  </a:schemeClr>
                </a:solidFill>
                <a:latin typeface="Impact" pitchFamily="34" charset="0"/>
              </a:endParaRPr>
            </a:p>
          </p:txBody>
        </p:sp>
      </p:grpSp>
      <p:grpSp>
        <p:nvGrpSpPr>
          <p:cNvPr id="8" name="组合 7"/>
          <p:cNvGrpSpPr/>
          <p:nvPr/>
        </p:nvGrpSpPr>
        <p:grpSpPr>
          <a:xfrm>
            <a:off x="3581028" y="2929979"/>
            <a:ext cx="914400" cy="923330"/>
            <a:chOff x="3581028" y="2929979"/>
            <a:chExt cx="914400" cy="923330"/>
          </a:xfrm>
        </p:grpSpPr>
        <p:sp>
          <p:nvSpPr>
            <p:cNvPr id="30" name="矩形 29"/>
            <p:cNvSpPr/>
            <p:nvPr/>
          </p:nvSpPr>
          <p:spPr>
            <a:xfrm>
              <a:off x="3581028"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58343" y="2929979"/>
              <a:ext cx="55976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N</a:t>
              </a:r>
              <a:endParaRPr lang="zh-CN" altLang="en-US" sz="2400" dirty="0">
                <a:solidFill>
                  <a:schemeClr val="bg1">
                    <a:lumMod val="85000"/>
                  </a:schemeClr>
                </a:solidFill>
                <a:latin typeface="Impact" pitchFamily="34" charset="0"/>
              </a:endParaRPr>
            </a:p>
          </p:txBody>
        </p:sp>
      </p:grpSp>
      <p:grpSp>
        <p:nvGrpSpPr>
          <p:cNvPr id="9" name="组合 8"/>
          <p:cNvGrpSpPr/>
          <p:nvPr/>
        </p:nvGrpSpPr>
        <p:grpSpPr>
          <a:xfrm>
            <a:off x="4648572" y="2929979"/>
            <a:ext cx="914400" cy="923330"/>
            <a:chOff x="4648572" y="2929979"/>
            <a:chExt cx="914400" cy="923330"/>
          </a:xfrm>
        </p:grpSpPr>
        <p:sp>
          <p:nvSpPr>
            <p:cNvPr id="31" name="矩形 30"/>
            <p:cNvSpPr/>
            <p:nvPr/>
          </p:nvSpPr>
          <p:spPr>
            <a:xfrm>
              <a:off x="4648572"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821879" y="2929979"/>
              <a:ext cx="567784"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D</a:t>
              </a:r>
              <a:endParaRPr lang="zh-CN" altLang="en-US" sz="2400" dirty="0">
                <a:solidFill>
                  <a:schemeClr val="bg1">
                    <a:lumMod val="85000"/>
                  </a:schemeClr>
                </a:solidFill>
                <a:latin typeface="Impact" pitchFamily="34" charset="0"/>
              </a:endParaRPr>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553244"/>
            <a:ext cx="357822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993404"/>
            <a:ext cx="2243137"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229" y="1993404"/>
            <a:ext cx="2316163"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3078782"/>
            <a:ext cx="2243137"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25" y="3078782"/>
            <a:ext cx="2316163"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9546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10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10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1000"/>
                                        <p:tgtEl>
                                          <p:spTgt spid="9"/>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6147"/>
                                        </p:tgtEl>
                                        <p:attrNameLst>
                                          <p:attrName>style.visibility</p:attrName>
                                        </p:attrNameLst>
                                      </p:cBhvr>
                                      <p:to>
                                        <p:strVal val="visible"/>
                                      </p:to>
                                    </p:set>
                                    <p:animEffect transition="in" filter="randombar(horizontal)">
                                      <p:cBhvr>
                                        <p:cTn id="20" dur="500"/>
                                        <p:tgtEl>
                                          <p:spTgt spid="6147"/>
                                        </p:tgtEl>
                                      </p:cBhvr>
                                    </p:animEffect>
                                  </p:childTnLst>
                                </p:cTn>
                              </p:par>
                              <p:par>
                                <p:cTn id="21" presetID="14" presetClass="entr" presetSubtype="10" fill="hold" nodeType="with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randombar(horizontal)">
                                      <p:cBhvr>
                                        <p:cTn id="23" dur="500"/>
                                        <p:tgtEl>
                                          <p:spTgt spid="6150"/>
                                        </p:tgtEl>
                                      </p:cBhvr>
                                    </p:animEffect>
                                  </p:childTnLst>
                                </p:cTn>
                              </p:par>
                              <p:par>
                                <p:cTn id="24" presetID="14" presetClass="entr" presetSubtype="10" fill="hold" nodeType="withEffect">
                                  <p:stCondLst>
                                    <p:cond delay="0"/>
                                  </p:stCondLst>
                                  <p:childTnLst>
                                    <p:set>
                                      <p:cBhvr>
                                        <p:cTn id="25" dur="1" fill="hold">
                                          <p:stCondLst>
                                            <p:cond delay="0"/>
                                          </p:stCondLst>
                                        </p:cTn>
                                        <p:tgtEl>
                                          <p:spTgt spid="6148"/>
                                        </p:tgtEl>
                                        <p:attrNameLst>
                                          <p:attrName>style.visibility</p:attrName>
                                        </p:attrNameLst>
                                      </p:cBhvr>
                                      <p:to>
                                        <p:strVal val="visible"/>
                                      </p:to>
                                    </p:set>
                                    <p:animEffect transition="in" filter="randombar(horizontal)">
                                      <p:cBhvr>
                                        <p:cTn id="26" dur="500"/>
                                        <p:tgtEl>
                                          <p:spTgt spid="6148"/>
                                        </p:tgtEl>
                                      </p:cBhvr>
                                    </p:animEffect>
                                  </p:childTnLst>
                                </p:cTn>
                              </p:par>
                              <p:par>
                                <p:cTn id="27" presetID="14" presetClass="entr" presetSubtype="10" fill="hold" nodeType="withEffect">
                                  <p:stCondLst>
                                    <p:cond delay="0"/>
                                  </p:stCondLst>
                                  <p:childTnLst>
                                    <p:set>
                                      <p:cBhvr>
                                        <p:cTn id="28" dur="1" fill="hold">
                                          <p:stCondLst>
                                            <p:cond delay="0"/>
                                          </p:stCondLst>
                                        </p:cTn>
                                        <p:tgtEl>
                                          <p:spTgt spid="6149"/>
                                        </p:tgtEl>
                                        <p:attrNameLst>
                                          <p:attrName>style.visibility</p:attrName>
                                        </p:attrNameLst>
                                      </p:cBhvr>
                                      <p:to>
                                        <p:strVal val="visible"/>
                                      </p:to>
                                    </p:set>
                                    <p:animEffect transition="in" filter="randombar(horizontal)">
                                      <p:cBhvr>
                                        <p:cTn id="29"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8789" y="1054757"/>
            <a:ext cx="7866422" cy="3602743"/>
            <a:chOff x="223256" y="1054757"/>
            <a:chExt cx="7866422" cy="3602743"/>
          </a:xfrm>
        </p:grpSpPr>
        <p:grpSp>
          <p:nvGrpSpPr>
            <p:cNvPr id="3" name="组合 2"/>
            <p:cNvGrpSpPr/>
            <p:nvPr/>
          </p:nvGrpSpPr>
          <p:grpSpPr>
            <a:xfrm>
              <a:off x="223256" y="1054757"/>
              <a:ext cx="1981944" cy="1991618"/>
              <a:chOff x="3581028" y="1861691"/>
              <a:chExt cx="1981944" cy="1991618"/>
            </a:xfrm>
          </p:grpSpPr>
          <p:grpSp>
            <p:nvGrpSpPr>
              <p:cNvPr id="6" name="组合 5"/>
              <p:cNvGrpSpPr/>
              <p:nvPr/>
            </p:nvGrpSpPr>
            <p:grpSpPr>
              <a:xfrm>
                <a:off x="3581028" y="1862435"/>
                <a:ext cx="914400" cy="923330"/>
                <a:chOff x="3581028" y="1862435"/>
                <a:chExt cx="914400" cy="923330"/>
              </a:xfrm>
            </p:grpSpPr>
            <p:sp>
              <p:nvSpPr>
                <p:cNvPr id="2" name="矩形 1"/>
                <p:cNvSpPr/>
                <p:nvPr/>
              </p:nvSpPr>
              <p:spPr>
                <a:xfrm>
                  <a:off x="3581028" y="1866900"/>
                  <a:ext cx="914400" cy="9144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808037" y="1862435"/>
                  <a:ext cx="460383" cy="923330"/>
                </a:xfrm>
                <a:prstGeom prst="rect">
                  <a:avLst/>
                </a:prstGeom>
                <a:noFill/>
              </p:spPr>
              <p:txBody>
                <a:bodyPr wrap="none" rtlCol="0">
                  <a:spAutoFit/>
                </a:bodyPr>
                <a:lstStyle/>
                <a:p>
                  <a:pPr algn="ctr"/>
                  <a:r>
                    <a:rPr lang="en-US" altLang="zh-CN" sz="5400" dirty="0">
                      <a:latin typeface="Impact" pitchFamily="34" charset="0"/>
                    </a:rPr>
                    <a:t>F</a:t>
                  </a:r>
                  <a:endParaRPr lang="zh-CN" altLang="en-US" sz="2400" dirty="0">
                    <a:latin typeface="Impact" pitchFamily="34" charset="0"/>
                  </a:endParaRPr>
                </a:p>
              </p:txBody>
            </p:sp>
          </p:grpSp>
          <p:grpSp>
            <p:nvGrpSpPr>
              <p:cNvPr id="7" name="组合 6"/>
              <p:cNvGrpSpPr/>
              <p:nvPr/>
            </p:nvGrpSpPr>
            <p:grpSpPr>
              <a:xfrm>
                <a:off x="4648572" y="1861691"/>
                <a:ext cx="914400" cy="923330"/>
                <a:chOff x="4648572" y="1861691"/>
                <a:chExt cx="914400" cy="923330"/>
              </a:xfrm>
            </p:grpSpPr>
            <p:sp>
              <p:nvSpPr>
                <p:cNvPr id="29" name="矩形 28"/>
                <p:cNvSpPr/>
                <p:nvPr/>
              </p:nvSpPr>
              <p:spPr>
                <a:xfrm>
                  <a:off x="4648572" y="1866900"/>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4914052" y="1861691"/>
                  <a:ext cx="38343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I</a:t>
                  </a:r>
                  <a:endParaRPr lang="zh-CN" altLang="en-US" sz="2400" dirty="0">
                    <a:solidFill>
                      <a:schemeClr val="bg1">
                        <a:lumMod val="85000"/>
                      </a:schemeClr>
                    </a:solidFill>
                    <a:latin typeface="Impact" pitchFamily="34" charset="0"/>
                  </a:endParaRPr>
                </a:p>
              </p:txBody>
            </p:sp>
          </p:grpSp>
          <p:grpSp>
            <p:nvGrpSpPr>
              <p:cNvPr id="8" name="组合 7"/>
              <p:cNvGrpSpPr/>
              <p:nvPr/>
            </p:nvGrpSpPr>
            <p:grpSpPr>
              <a:xfrm>
                <a:off x="3581028" y="2929979"/>
                <a:ext cx="914400" cy="923330"/>
                <a:chOff x="3581028" y="2929979"/>
                <a:chExt cx="914400" cy="923330"/>
              </a:xfrm>
            </p:grpSpPr>
            <p:sp>
              <p:nvSpPr>
                <p:cNvPr id="30" name="矩形 29"/>
                <p:cNvSpPr/>
                <p:nvPr/>
              </p:nvSpPr>
              <p:spPr>
                <a:xfrm>
                  <a:off x="3581028"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58343" y="2929979"/>
                  <a:ext cx="559769"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N</a:t>
                  </a:r>
                  <a:endParaRPr lang="zh-CN" altLang="en-US" sz="2400" dirty="0">
                    <a:solidFill>
                      <a:schemeClr val="bg1">
                        <a:lumMod val="85000"/>
                      </a:schemeClr>
                    </a:solidFill>
                    <a:latin typeface="Impact" pitchFamily="34" charset="0"/>
                  </a:endParaRPr>
                </a:p>
              </p:txBody>
            </p:sp>
          </p:grpSp>
          <p:grpSp>
            <p:nvGrpSpPr>
              <p:cNvPr id="9" name="组合 8"/>
              <p:cNvGrpSpPr/>
              <p:nvPr/>
            </p:nvGrpSpPr>
            <p:grpSpPr>
              <a:xfrm>
                <a:off x="4648572" y="2929979"/>
                <a:ext cx="914400" cy="923330"/>
                <a:chOff x="4648572" y="2929979"/>
                <a:chExt cx="914400" cy="923330"/>
              </a:xfrm>
            </p:grpSpPr>
            <p:sp>
              <p:nvSpPr>
                <p:cNvPr id="31" name="矩形 30"/>
                <p:cNvSpPr/>
                <p:nvPr/>
              </p:nvSpPr>
              <p:spPr>
                <a:xfrm>
                  <a:off x="4648572" y="2934444"/>
                  <a:ext cx="914400" cy="9144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821879" y="2929979"/>
                  <a:ext cx="567784" cy="923330"/>
                </a:xfrm>
                <a:prstGeom prst="rect">
                  <a:avLst/>
                </a:prstGeom>
                <a:noFill/>
              </p:spPr>
              <p:txBody>
                <a:bodyPr wrap="none" rtlCol="0">
                  <a:spAutoFit/>
                </a:bodyPr>
                <a:lstStyle/>
                <a:p>
                  <a:pPr algn="ctr"/>
                  <a:r>
                    <a:rPr lang="en-US" altLang="zh-CN" sz="5400" dirty="0">
                      <a:solidFill>
                        <a:schemeClr val="bg1">
                          <a:lumMod val="85000"/>
                        </a:schemeClr>
                      </a:solidFill>
                      <a:latin typeface="Impact" pitchFamily="34" charset="0"/>
                    </a:rPr>
                    <a:t>D</a:t>
                  </a:r>
                  <a:endParaRPr lang="zh-CN" altLang="en-US" sz="2400" dirty="0">
                    <a:solidFill>
                      <a:schemeClr val="bg1">
                        <a:lumMod val="85000"/>
                      </a:schemeClr>
                    </a:solidFill>
                    <a:latin typeface="Impact" pitchFamily="34" charset="0"/>
                  </a:endParaRPr>
                </a:p>
              </p:txBody>
            </p:sp>
          </p:grpSp>
        </p:grpSp>
        <p:sp>
          <p:nvSpPr>
            <p:cNvPr id="15" name="矩形 14"/>
            <p:cNvSpPr/>
            <p:nvPr/>
          </p:nvSpPr>
          <p:spPr>
            <a:xfrm>
              <a:off x="2329678" y="1057500"/>
              <a:ext cx="5760000" cy="360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695549" y="1981893"/>
            <a:ext cx="1859323" cy="1962335"/>
            <a:chOff x="3907097" y="1345332"/>
            <a:chExt cx="1859323" cy="1962335"/>
          </a:xfrm>
        </p:grpSpPr>
        <p:grpSp>
          <p:nvGrpSpPr>
            <p:cNvPr id="11" name="组合 10"/>
            <p:cNvGrpSpPr/>
            <p:nvPr/>
          </p:nvGrpSpPr>
          <p:grpSpPr>
            <a:xfrm>
              <a:off x="3923928" y="1345332"/>
              <a:ext cx="1842492" cy="369332"/>
              <a:chOff x="3923928" y="2215378"/>
              <a:chExt cx="1842492" cy="369332"/>
            </a:xfrm>
          </p:grpSpPr>
          <p:sp>
            <p:nvSpPr>
              <p:cNvPr id="10" name="TextBox 9"/>
              <p:cNvSpPr txBox="1"/>
              <p:nvPr/>
            </p:nvSpPr>
            <p:spPr>
              <a:xfrm>
                <a:off x="4196760" y="2215378"/>
                <a:ext cx="156966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社会市场背景</a:t>
                </a:r>
                <a:endParaRPr lang="zh-CN" altLang="en-US" dirty="0">
                  <a:solidFill>
                    <a:schemeClr val="bg1">
                      <a:lumMod val="85000"/>
                    </a:schemeClr>
                  </a:solidFill>
                  <a:latin typeface="微软雅黑" pitchFamily="34" charset="-122"/>
                  <a:ea typeface="微软雅黑" pitchFamily="34" charset="-122"/>
                </a:endParaRPr>
              </a:p>
            </p:txBody>
          </p:sp>
          <p:sp>
            <p:nvSpPr>
              <p:cNvPr id="19" name="TextBox 18"/>
              <p:cNvSpPr txBox="1"/>
              <p:nvPr/>
            </p:nvSpPr>
            <p:spPr>
              <a:xfrm>
                <a:off x="3923928" y="2215378"/>
                <a:ext cx="27283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1</a:t>
                </a:r>
                <a:endParaRPr lang="zh-CN" altLang="en-US" dirty="0">
                  <a:solidFill>
                    <a:schemeClr val="bg1">
                      <a:lumMod val="85000"/>
                    </a:schemeClr>
                  </a:solidFill>
                  <a:latin typeface="微软雅黑" pitchFamily="34" charset="-122"/>
                  <a:ea typeface="微软雅黑" pitchFamily="34" charset="-122"/>
                </a:endParaRPr>
              </a:p>
            </p:txBody>
          </p:sp>
        </p:grpSp>
        <p:grpSp>
          <p:nvGrpSpPr>
            <p:cNvPr id="21" name="组合 20"/>
            <p:cNvGrpSpPr/>
            <p:nvPr/>
          </p:nvGrpSpPr>
          <p:grpSpPr>
            <a:xfrm>
              <a:off x="3910303" y="1876333"/>
              <a:ext cx="1856117" cy="369332"/>
              <a:chOff x="3910303" y="2215378"/>
              <a:chExt cx="1856117" cy="369332"/>
            </a:xfrm>
          </p:grpSpPr>
          <p:sp>
            <p:nvSpPr>
              <p:cNvPr id="22" name="TextBox 21"/>
              <p:cNvSpPr txBox="1"/>
              <p:nvPr/>
            </p:nvSpPr>
            <p:spPr>
              <a:xfrm>
                <a:off x="4196760" y="2215378"/>
                <a:ext cx="1569660" cy="369332"/>
              </a:xfrm>
              <a:prstGeom prst="rect">
                <a:avLst/>
              </a:prstGeom>
              <a:noFill/>
            </p:spPr>
            <p:txBody>
              <a:bodyPr wrap="none" rtlCol="0">
                <a:spAutoFit/>
              </a:bodyPr>
              <a:lstStyle/>
              <a:p>
                <a:r>
                  <a:rPr lang="zh-CN" altLang="en-US" dirty="0">
                    <a:solidFill>
                      <a:schemeClr val="bg1">
                        <a:lumMod val="85000"/>
                      </a:schemeClr>
                    </a:solidFill>
                    <a:latin typeface="微软雅黑" pitchFamily="34" charset="-122"/>
                    <a:ea typeface="微软雅黑" pitchFamily="34" charset="-122"/>
                  </a:rPr>
                  <a:t>校园</a:t>
                </a:r>
                <a:r>
                  <a:rPr lang="zh-CN" altLang="en-US" dirty="0" smtClean="0">
                    <a:solidFill>
                      <a:schemeClr val="bg1">
                        <a:lumMod val="85000"/>
                      </a:schemeClr>
                    </a:solidFill>
                    <a:latin typeface="微软雅黑" pitchFamily="34" charset="-122"/>
                    <a:ea typeface="微软雅黑" pitchFamily="34" charset="-122"/>
                  </a:rPr>
                  <a:t>生活背景</a:t>
                </a:r>
                <a:endParaRPr lang="zh-CN" altLang="en-US" dirty="0">
                  <a:solidFill>
                    <a:schemeClr val="bg1">
                      <a:lumMod val="85000"/>
                    </a:schemeClr>
                  </a:solidFill>
                  <a:latin typeface="微软雅黑" pitchFamily="34" charset="-122"/>
                  <a:ea typeface="微软雅黑" pitchFamily="34" charset="-122"/>
                </a:endParaRPr>
              </a:p>
            </p:txBody>
          </p:sp>
          <p:sp>
            <p:nvSpPr>
              <p:cNvPr id="23" name="TextBox 22"/>
              <p:cNvSpPr txBox="1"/>
              <p:nvPr/>
            </p:nvSpPr>
            <p:spPr>
              <a:xfrm>
                <a:off x="3910303" y="2215378"/>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2</a:t>
                </a:r>
                <a:endParaRPr lang="zh-CN" altLang="en-US" dirty="0">
                  <a:solidFill>
                    <a:schemeClr val="bg1">
                      <a:lumMod val="85000"/>
                    </a:schemeClr>
                  </a:solidFill>
                  <a:latin typeface="微软雅黑" pitchFamily="34" charset="-122"/>
                  <a:ea typeface="微软雅黑" pitchFamily="34" charset="-122"/>
                </a:endParaRPr>
              </a:p>
            </p:txBody>
          </p:sp>
        </p:grpSp>
        <p:grpSp>
          <p:nvGrpSpPr>
            <p:cNvPr id="24" name="组合 23"/>
            <p:cNvGrpSpPr/>
            <p:nvPr/>
          </p:nvGrpSpPr>
          <p:grpSpPr>
            <a:xfrm>
              <a:off x="3907097" y="2407334"/>
              <a:ext cx="1859323" cy="369332"/>
              <a:chOff x="3907097" y="2215378"/>
              <a:chExt cx="1859323" cy="369332"/>
            </a:xfrm>
          </p:grpSpPr>
          <p:sp>
            <p:nvSpPr>
              <p:cNvPr id="25" name="TextBox 24"/>
              <p:cNvSpPr txBox="1"/>
              <p:nvPr/>
            </p:nvSpPr>
            <p:spPr>
              <a:xfrm>
                <a:off x="4196760" y="2215378"/>
                <a:ext cx="1569660"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商业价值背景</a:t>
                </a:r>
                <a:endParaRPr lang="zh-CN" altLang="en-US" dirty="0">
                  <a:solidFill>
                    <a:schemeClr val="bg1">
                      <a:lumMod val="85000"/>
                    </a:schemeClr>
                  </a:solidFill>
                  <a:latin typeface="微软雅黑" pitchFamily="34" charset="-122"/>
                  <a:ea typeface="微软雅黑" pitchFamily="34" charset="-122"/>
                </a:endParaRPr>
              </a:p>
            </p:txBody>
          </p:sp>
          <p:sp>
            <p:nvSpPr>
              <p:cNvPr id="26" name="TextBox 25"/>
              <p:cNvSpPr txBox="1"/>
              <p:nvPr/>
            </p:nvSpPr>
            <p:spPr>
              <a:xfrm>
                <a:off x="3907097" y="2215378"/>
                <a:ext cx="306494"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3</a:t>
                </a:r>
                <a:endParaRPr lang="zh-CN" altLang="en-US" dirty="0">
                  <a:solidFill>
                    <a:schemeClr val="bg1">
                      <a:lumMod val="85000"/>
                    </a:schemeClr>
                  </a:solidFill>
                  <a:latin typeface="微软雅黑" pitchFamily="34" charset="-122"/>
                  <a:ea typeface="微软雅黑" pitchFamily="34" charset="-122"/>
                </a:endParaRPr>
              </a:p>
            </p:txBody>
          </p:sp>
        </p:grpSp>
        <p:grpSp>
          <p:nvGrpSpPr>
            <p:cNvPr id="27" name="组合 26"/>
            <p:cNvGrpSpPr/>
            <p:nvPr/>
          </p:nvGrpSpPr>
          <p:grpSpPr>
            <a:xfrm>
              <a:off x="3910303" y="2938335"/>
              <a:ext cx="1394453" cy="369332"/>
              <a:chOff x="3910303" y="2215378"/>
              <a:chExt cx="1394453" cy="369332"/>
            </a:xfrm>
          </p:grpSpPr>
          <p:sp>
            <p:nvSpPr>
              <p:cNvPr id="28" name="TextBox 27"/>
              <p:cNvSpPr txBox="1"/>
              <p:nvPr/>
            </p:nvSpPr>
            <p:spPr>
              <a:xfrm>
                <a:off x="4196760" y="2215378"/>
                <a:ext cx="1107996" cy="369332"/>
              </a:xfrm>
              <a:prstGeom prst="rect">
                <a:avLst/>
              </a:prstGeom>
              <a:noFill/>
            </p:spPr>
            <p:txBody>
              <a:bodyPr wrap="none" rtlCol="0">
                <a:spAutoFit/>
              </a:bodyPr>
              <a:lstStyle/>
              <a:p>
                <a:r>
                  <a:rPr lang="zh-CN" altLang="en-US" dirty="0" smtClean="0">
                    <a:solidFill>
                      <a:schemeClr val="bg1">
                        <a:lumMod val="85000"/>
                      </a:schemeClr>
                    </a:solidFill>
                    <a:latin typeface="微软雅黑" pitchFamily="34" charset="-122"/>
                    <a:ea typeface="微软雅黑" pitchFamily="34" charset="-122"/>
                  </a:rPr>
                  <a:t>面向用户</a:t>
                </a:r>
                <a:endParaRPr lang="zh-CN" altLang="en-US" dirty="0">
                  <a:solidFill>
                    <a:schemeClr val="bg1">
                      <a:lumMod val="85000"/>
                    </a:schemeClr>
                  </a:solidFill>
                  <a:latin typeface="微软雅黑" pitchFamily="34" charset="-122"/>
                  <a:ea typeface="微软雅黑" pitchFamily="34" charset="-122"/>
                </a:endParaRPr>
              </a:p>
            </p:txBody>
          </p:sp>
          <p:sp>
            <p:nvSpPr>
              <p:cNvPr id="32" name="TextBox 31"/>
              <p:cNvSpPr txBox="1"/>
              <p:nvPr/>
            </p:nvSpPr>
            <p:spPr>
              <a:xfrm>
                <a:off x="3910303" y="2215378"/>
                <a:ext cx="300082" cy="369332"/>
              </a:xfrm>
              <a:prstGeom prst="rect">
                <a:avLst/>
              </a:prstGeom>
              <a:noFill/>
            </p:spPr>
            <p:txBody>
              <a:bodyPr wrap="none" rtlCol="0">
                <a:spAutoFit/>
              </a:bodyPr>
              <a:lstStyle/>
              <a:p>
                <a:pPr algn="ctr"/>
                <a:r>
                  <a:rPr lang="en-US" altLang="zh-CN" dirty="0" smtClean="0">
                    <a:solidFill>
                      <a:schemeClr val="bg1">
                        <a:lumMod val="85000"/>
                      </a:schemeClr>
                    </a:solidFill>
                    <a:latin typeface="Impact" pitchFamily="34" charset="0"/>
                    <a:ea typeface="微软雅黑" pitchFamily="34" charset="-122"/>
                  </a:rPr>
                  <a:t>4</a:t>
                </a:r>
                <a:endParaRPr lang="zh-CN" altLang="en-US" dirty="0">
                  <a:solidFill>
                    <a:schemeClr val="bg1">
                      <a:lumMod val="85000"/>
                    </a:schemeClr>
                  </a:solidFill>
                  <a:latin typeface="微软雅黑" pitchFamily="34" charset="-122"/>
                  <a:ea typeface="微软雅黑" pitchFamily="34" charset="-122"/>
                </a:endParaRPr>
              </a:p>
            </p:txBody>
          </p:sp>
        </p:grpSp>
      </p:gr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67" y="878954"/>
            <a:ext cx="1176337"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1870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188"/>
            <a:ext cx="435292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5616" y="985292"/>
            <a:ext cx="6984776" cy="4320480"/>
            <a:chOff x="1115616" y="985292"/>
            <a:chExt cx="6984776" cy="4320480"/>
          </a:xfrm>
        </p:grpSpPr>
        <p:grpSp>
          <p:nvGrpSpPr>
            <p:cNvPr id="8" name="组合 7"/>
            <p:cNvGrpSpPr/>
            <p:nvPr/>
          </p:nvGrpSpPr>
          <p:grpSpPr>
            <a:xfrm>
              <a:off x="1115616" y="985292"/>
              <a:ext cx="6984776" cy="4320480"/>
              <a:chOff x="1115616" y="985292"/>
              <a:chExt cx="6984776" cy="432048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985292"/>
                <a:ext cx="698477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403648" y="2011402"/>
                <a:ext cx="6336704" cy="2862322"/>
              </a:xfrm>
              <a:prstGeom prst="rect">
                <a:avLst/>
              </a:prstGeom>
              <a:noFill/>
            </p:spPr>
            <p:txBody>
              <a:bodyPr wrap="square" rtlCol="0">
                <a:spAutoFit/>
              </a:bodyPr>
              <a:lstStyle/>
              <a:p>
                <a:r>
                  <a:rPr lang="en-US" altLang="zh-CN" dirty="0" smtClean="0">
                    <a:solidFill>
                      <a:schemeClr val="bg1">
                        <a:lumMod val="75000"/>
                      </a:schemeClr>
                    </a:solidFill>
                    <a:latin typeface="微软雅黑" pitchFamily="34" charset="-122"/>
                    <a:ea typeface="微软雅黑" pitchFamily="34" charset="-122"/>
                  </a:rPr>
                  <a:t>       </a:t>
                </a:r>
                <a:r>
                  <a:rPr lang="zh-CN" altLang="zh-CN" dirty="0" smtClean="0">
                    <a:solidFill>
                      <a:schemeClr val="bg1">
                        <a:lumMod val="85000"/>
                      </a:schemeClr>
                    </a:solidFill>
                    <a:latin typeface="微软雅黑" pitchFamily="34" charset="-122"/>
                    <a:ea typeface="微软雅黑" pitchFamily="34" charset="-122"/>
                  </a:rPr>
                  <a:t>据</a:t>
                </a:r>
                <a:r>
                  <a:rPr lang="zh-CN" altLang="zh-CN" dirty="0">
                    <a:solidFill>
                      <a:schemeClr val="bg1">
                        <a:lumMod val="85000"/>
                      </a:schemeClr>
                    </a:solidFill>
                    <a:latin typeface="微软雅黑" pitchFamily="34" charset="-122"/>
                    <a:ea typeface="微软雅黑" pitchFamily="34" charset="-122"/>
                  </a:rPr>
                  <a:t>《</a:t>
                </a:r>
                <a:r>
                  <a:rPr lang="en-US" altLang="zh-CN" b="1" dirty="0">
                    <a:solidFill>
                      <a:schemeClr val="bg1">
                        <a:lumMod val="85000"/>
                      </a:schemeClr>
                    </a:solidFill>
                    <a:latin typeface="微软雅黑" pitchFamily="34" charset="-122"/>
                    <a:ea typeface="微软雅黑" pitchFamily="34" charset="-122"/>
                  </a:rPr>
                  <a:t>2013-2017</a:t>
                </a:r>
                <a:r>
                  <a:rPr lang="zh-CN" altLang="zh-CN" b="1" dirty="0">
                    <a:solidFill>
                      <a:schemeClr val="bg1">
                        <a:lumMod val="85000"/>
                      </a:schemeClr>
                    </a:solidFill>
                    <a:latin typeface="微软雅黑" pitchFamily="34" charset="-122"/>
                    <a:ea typeface="微软雅黑" pitchFamily="34" charset="-122"/>
                  </a:rPr>
                  <a:t>年中国智能手机行业市场需求预测与投资战略规划分析报告</a:t>
                </a:r>
                <a:r>
                  <a:rPr lang="zh-CN" altLang="zh-CN" dirty="0">
                    <a:solidFill>
                      <a:schemeClr val="bg1">
                        <a:lumMod val="85000"/>
                      </a:schemeClr>
                    </a:solidFill>
                    <a:latin typeface="微软雅黑" pitchFamily="34" charset="-122"/>
                    <a:ea typeface="微软雅黑" pitchFamily="34" charset="-122"/>
                  </a:rPr>
                  <a:t>》估算，</a:t>
                </a:r>
                <a:r>
                  <a:rPr lang="en-US" altLang="zh-CN" dirty="0">
                    <a:solidFill>
                      <a:schemeClr val="bg1">
                        <a:lumMod val="85000"/>
                      </a:schemeClr>
                    </a:solidFill>
                    <a:latin typeface="微软雅黑" pitchFamily="34" charset="-122"/>
                    <a:ea typeface="微软雅黑" pitchFamily="34" charset="-122"/>
                  </a:rPr>
                  <a:t>2012</a:t>
                </a:r>
                <a:r>
                  <a:rPr lang="zh-CN" altLang="zh-CN" dirty="0">
                    <a:solidFill>
                      <a:schemeClr val="bg1">
                        <a:lumMod val="85000"/>
                      </a:schemeClr>
                    </a:solidFill>
                    <a:latin typeface="微软雅黑" pitchFamily="34" charset="-122"/>
                    <a:ea typeface="微软雅黑" pitchFamily="34" charset="-122"/>
                  </a:rPr>
                  <a:t>前三季度，全球智能手机用户总数已经突破了</a:t>
                </a:r>
                <a:r>
                  <a:rPr lang="en-US" altLang="zh-CN" dirty="0">
                    <a:solidFill>
                      <a:schemeClr val="bg1">
                        <a:lumMod val="85000"/>
                      </a:schemeClr>
                    </a:solidFill>
                    <a:latin typeface="微软雅黑" pitchFamily="34" charset="-122"/>
                    <a:ea typeface="微软雅黑" pitchFamily="34" charset="-122"/>
                  </a:rPr>
                  <a:t>10</a:t>
                </a:r>
                <a:r>
                  <a:rPr lang="zh-CN" altLang="zh-CN" dirty="0">
                    <a:solidFill>
                      <a:schemeClr val="bg1">
                        <a:lumMod val="85000"/>
                      </a:schemeClr>
                    </a:solidFill>
                    <a:latin typeface="微软雅黑" pitchFamily="34" charset="-122"/>
                    <a:ea typeface="微软雅黑" pitchFamily="34" charset="-122"/>
                  </a:rPr>
                  <a:t>亿</a:t>
                </a:r>
                <a:r>
                  <a:rPr lang="zh-CN" altLang="zh-CN" dirty="0" smtClean="0">
                    <a:solidFill>
                      <a:schemeClr val="bg1">
                        <a:lumMod val="85000"/>
                      </a:schemeClr>
                    </a:solidFill>
                    <a:latin typeface="微软雅黑" pitchFamily="34" charset="-122"/>
                    <a:ea typeface="微软雅黑" pitchFamily="34" charset="-122"/>
                  </a:rPr>
                  <a:t>大关</a:t>
                </a:r>
                <a:r>
                  <a:rPr lang="zh-CN" altLang="en-US" dirty="0">
                    <a:solidFill>
                      <a:schemeClr val="bg1">
                        <a:lumMod val="85000"/>
                      </a:schemeClr>
                    </a:solidFill>
                    <a:latin typeface="微软雅黑" pitchFamily="34" charset="-122"/>
                    <a:ea typeface="微软雅黑" pitchFamily="34" charset="-122"/>
                  </a:rPr>
                  <a:t>。</a:t>
                </a:r>
                <a:r>
                  <a:rPr lang="zh-CN" altLang="zh-CN" dirty="0" smtClean="0">
                    <a:solidFill>
                      <a:schemeClr val="bg1">
                        <a:lumMod val="85000"/>
                      </a:schemeClr>
                    </a:solidFill>
                    <a:latin typeface="微软雅黑" pitchFamily="34" charset="-122"/>
                    <a:ea typeface="微软雅黑" pitchFamily="34" charset="-122"/>
                  </a:rPr>
                  <a:t>在此</a:t>
                </a:r>
                <a:r>
                  <a:rPr lang="zh-CN" altLang="zh-CN" dirty="0">
                    <a:solidFill>
                      <a:schemeClr val="bg1">
                        <a:lumMod val="85000"/>
                      </a:schemeClr>
                    </a:solidFill>
                    <a:latin typeface="微软雅黑" pitchFamily="34" charset="-122"/>
                    <a:ea typeface="微软雅黑" pitchFamily="34" charset="-122"/>
                  </a:rPr>
                  <a:t>背景下，大学生使用智能手机的比例也是与日俱增，出行和生活也都离不开智能手机</a:t>
                </a:r>
                <a:r>
                  <a:rPr lang="zh-CN" altLang="zh-CN" dirty="0" smtClean="0">
                    <a:solidFill>
                      <a:schemeClr val="bg1">
                        <a:lumMod val="85000"/>
                      </a:schemeClr>
                    </a:solidFill>
                    <a:latin typeface="微软雅黑" pitchFamily="34" charset="-122"/>
                    <a:ea typeface="微软雅黑" pitchFamily="34" charset="-122"/>
                  </a:rPr>
                  <a:t>。我们</a:t>
                </a:r>
                <a:r>
                  <a:rPr lang="zh-CN" altLang="zh-CN" dirty="0">
                    <a:solidFill>
                      <a:schemeClr val="bg1">
                        <a:lumMod val="85000"/>
                      </a:schemeClr>
                    </a:solidFill>
                    <a:latin typeface="微软雅黑" pitchFamily="34" charset="-122"/>
                    <a:ea typeface="微软雅黑" pitchFamily="34" charset="-122"/>
                  </a:rPr>
                  <a:t>通过切实的调查报告发现，</a:t>
                </a:r>
                <a:r>
                  <a:rPr lang="zh-CN" altLang="zh-CN" b="1" dirty="0">
                    <a:solidFill>
                      <a:schemeClr val="bg1">
                        <a:lumMod val="85000"/>
                      </a:schemeClr>
                    </a:solidFill>
                    <a:latin typeface="微软雅黑" pitchFamily="34" charset="-122"/>
                    <a:ea typeface="微软雅黑" pitchFamily="34" charset="-122"/>
                  </a:rPr>
                  <a:t>针对大学生食堂及</a:t>
                </a:r>
                <a:r>
                  <a:rPr lang="zh-CN" altLang="zh-CN" b="1" dirty="0" smtClean="0">
                    <a:solidFill>
                      <a:schemeClr val="bg1">
                        <a:lumMod val="85000"/>
                      </a:schemeClr>
                    </a:solidFill>
                    <a:latin typeface="微软雅黑" pitchFamily="34" charset="-122"/>
                    <a:ea typeface="微软雅黑" pitchFamily="34" charset="-122"/>
                  </a:rPr>
                  <a:t>周边</a:t>
                </a:r>
                <a:r>
                  <a:rPr lang="zh-CN" altLang="en-US" b="1" dirty="0" smtClean="0">
                    <a:solidFill>
                      <a:schemeClr val="bg1">
                        <a:lumMod val="85000"/>
                      </a:schemeClr>
                    </a:solidFill>
                    <a:latin typeface="微软雅黑" pitchFamily="34" charset="-122"/>
                    <a:ea typeface="微软雅黑" pitchFamily="34" charset="-122"/>
                  </a:rPr>
                  <a:t>餐饮业订餐送餐</a:t>
                </a:r>
                <a:r>
                  <a:rPr lang="zh-CN" altLang="zh-CN" b="1" dirty="0" smtClean="0">
                    <a:solidFill>
                      <a:schemeClr val="bg1">
                        <a:lumMod val="85000"/>
                      </a:schemeClr>
                    </a:solidFill>
                    <a:latin typeface="微软雅黑" pitchFamily="34" charset="-122"/>
                    <a:ea typeface="微软雅黑" pitchFamily="34" charset="-122"/>
                  </a:rPr>
                  <a:t>的</a:t>
                </a:r>
                <a:r>
                  <a:rPr lang="zh-CN" altLang="zh-CN" b="1" dirty="0">
                    <a:solidFill>
                      <a:schemeClr val="bg1">
                        <a:lumMod val="85000"/>
                      </a:schemeClr>
                    </a:solidFill>
                    <a:latin typeface="微软雅黑" pitchFamily="34" charset="-122"/>
                    <a:ea typeface="微软雅黑" pitchFamily="34" charset="-122"/>
                  </a:rPr>
                  <a:t>软件在此区域仍是空白</a:t>
                </a:r>
                <a:r>
                  <a:rPr lang="zh-CN" altLang="zh-CN" dirty="0">
                    <a:solidFill>
                      <a:schemeClr val="bg1">
                        <a:lumMod val="85000"/>
                      </a:schemeClr>
                    </a:solidFill>
                    <a:latin typeface="微软雅黑" pitchFamily="34" charset="-122"/>
                    <a:ea typeface="微软雅黑" pitchFamily="34" charset="-122"/>
                  </a:rPr>
                  <a:t>，与之相反的是类似天猫、京东、亚马逊等的</a:t>
                </a:r>
                <a:r>
                  <a:rPr lang="en-US" altLang="zh-CN" dirty="0">
                    <a:solidFill>
                      <a:schemeClr val="bg1">
                        <a:lumMod val="85000"/>
                      </a:schemeClr>
                    </a:solidFill>
                    <a:latin typeface="微软雅黑" pitchFamily="34" charset="-122"/>
                    <a:ea typeface="微软雅黑" pitchFamily="34" charset="-122"/>
                  </a:rPr>
                  <a:t>B2C</a:t>
                </a:r>
                <a:r>
                  <a:rPr lang="zh-CN" altLang="zh-CN" dirty="0">
                    <a:solidFill>
                      <a:schemeClr val="bg1">
                        <a:lumMod val="85000"/>
                      </a:schemeClr>
                    </a:solidFill>
                    <a:latin typeface="微软雅黑" pitchFamily="34" charset="-122"/>
                    <a:ea typeface="微软雅黑" pitchFamily="34" charset="-122"/>
                  </a:rPr>
                  <a:t>及淘宝等的</a:t>
                </a:r>
                <a:r>
                  <a:rPr lang="en-US" altLang="zh-CN" dirty="0">
                    <a:solidFill>
                      <a:schemeClr val="bg1">
                        <a:lumMod val="85000"/>
                      </a:schemeClr>
                    </a:solidFill>
                    <a:latin typeface="微软雅黑" pitchFamily="34" charset="-122"/>
                    <a:ea typeface="微软雅黑" pitchFamily="34" charset="-122"/>
                  </a:rPr>
                  <a:t>C2C</a:t>
                </a:r>
                <a:r>
                  <a:rPr lang="zh-CN" altLang="zh-CN" dirty="0">
                    <a:solidFill>
                      <a:schemeClr val="bg1">
                        <a:lumMod val="85000"/>
                      </a:schemeClr>
                    </a:solidFill>
                    <a:latin typeface="微软雅黑" pitchFamily="34" charset="-122"/>
                    <a:ea typeface="微软雅黑" pitchFamily="34" charset="-122"/>
                  </a:rPr>
                  <a:t>购物的</a:t>
                </a:r>
                <a:r>
                  <a:rPr lang="zh-CN" altLang="zh-CN" dirty="0" smtClean="0">
                    <a:solidFill>
                      <a:schemeClr val="bg1">
                        <a:lumMod val="85000"/>
                      </a:schemeClr>
                    </a:solidFill>
                    <a:latin typeface="微软雅黑" pitchFamily="34" charset="-122"/>
                    <a:ea typeface="微软雅黑" pitchFamily="34" charset="-122"/>
                  </a:rPr>
                  <a:t>火爆，</a:t>
                </a:r>
                <a:r>
                  <a:rPr lang="en-US" altLang="zh-CN" dirty="0">
                    <a:solidFill>
                      <a:schemeClr val="bg1">
                        <a:lumMod val="85000"/>
                      </a:schemeClr>
                    </a:solidFill>
                    <a:latin typeface="微软雅黑" pitchFamily="34" charset="-122"/>
                    <a:ea typeface="微软雅黑" pitchFamily="34" charset="-122"/>
                  </a:rPr>
                  <a:t>2012</a:t>
                </a:r>
                <a:r>
                  <a:rPr lang="zh-CN" altLang="zh-CN" dirty="0">
                    <a:solidFill>
                      <a:schemeClr val="bg1">
                        <a:lumMod val="85000"/>
                      </a:schemeClr>
                    </a:solidFill>
                    <a:latin typeface="微软雅黑" pitchFamily="34" charset="-122"/>
                    <a:ea typeface="微软雅黑" pitchFamily="34" charset="-122"/>
                  </a:rPr>
                  <a:t>年</a:t>
                </a:r>
                <a:r>
                  <a:rPr lang="en-US" altLang="zh-CN" dirty="0">
                    <a:solidFill>
                      <a:schemeClr val="bg1">
                        <a:lumMod val="85000"/>
                      </a:schemeClr>
                    </a:solidFill>
                    <a:latin typeface="微软雅黑" pitchFamily="34" charset="-122"/>
                    <a:ea typeface="微软雅黑" pitchFamily="34" charset="-122"/>
                  </a:rPr>
                  <a:t>11</a:t>
                </a:r>
                <a:r>
                  <a:rPr lang="zh-CN" altLang="zh-CN" dirty="0">
                    <a:solidFill>
                      <a:schemeClr val="bg1">
                        <a:lumMod val="85000"/>
                      </a:schemeClr>
                    </a:solidFill>
                    <a:latin typeface="微软雅黑" pitchFamily="34" charset="-122"/>
                    <a:ea typeface="微软雅黑" pitchFamily="34" charset="-122"/>
                  </a:rPr>
                  <a:t>月</a:t>
                </a:r>
                <a:r>
                  <a:rPr lang="en-US" altLang="zh-CN" dirty="0">
                    <a:solidFill>
                      <a:schemeClr val="bg1">
                        <a:lumMod val="85000"/>
                      </a:schemeClr>
                    </a:solidFill>
                    <a:latin typeface="微软雅黑" pitchFamily="34" charset="-122"/>
                    <a:ea typeface="微软雅黑" pitchFamily="34" charset="-122"/>
                  </a:rPr>
                  <a:t>11</a:t>
                </a:r>
                <a:r>
                  <a:rPr lang="zh-CN" altLang="zh-CN" dirty="0" smtClean="0">
                    <a:solidFill>
                      <a:schemeClr val="bg1">
                        <a:lumMod val="85000"/>
                      </a:schemeClr>
                    </a:solidFill>
                    <a:latin typeface="微软雅黑" pitchFamily="34" charset="-122"/>
                    <a:ea typeface="微软雅黑" pitchFamily="34" charset="-122"/>
                  </a:rPr>
                  <a:t>日</a:t>
                </a:r>
                <a:r>
                  <a:rPr lang="zh-CN" altLang="en-US" dirty="0">
                    <a:solidFill>
                      <a:schemeClr val="bg1">
                        <a:lumMod val="85000"/>
                      </a:schemeClr>
                    </a:solidFill>
                    <a:latin typeface="微软雅黑" pitchFamily="34" charset="-122"/>
                    <a:ea typeface="微软雅黑" pitchFamily="34" charset="-122"/>
                  </a:rPr>
                  <a:t>的</a:t>
                </a:r>
                <a:r>
                  <a:rPr lang="zh-CN" altLang="zh-CN" dirty="0" smtClean="0">
                    <a:solidFill>
                      <a:schemeClr val="bg1">
                        <a:lumMod val="85000"/>
                      </a:schemeClr>
                    </a:solidFill>
                    <a:latin typeface="微软雅黑" pitchFamily="34" charset="-122"/>
                    <a:ea typeface="微软雅黑" pitchFamily="34" charset="-122"/>
                  </a:rPr>
                  <a:t>天</a:t>
                </a:r>
                <a:r>
                  <a:rPr lang="zh-CN" altLang="zh-CN" dirty="0">
                    <a:solidFill>
                      <a:schemeClr val="bg1">
                        <a:lumMod val="85000"/>
                      </a:schemeClr>
                    </a:solidFill>
                    <a:latin typeface="微软雅黑" pitchFamily="34" charset="-122"/>
                    <a:ea typeface="微软雅黑" pitchFamily="34" charset="-122"/>
                  </a:rPr>
                  <a:t>猫</a:t>
                </a:r>
                <a:r>
                  <a:rPr lang="en-US" altLang="zh-CN" dirty="0">
                    <a:solidFill>
                      <a:schemeClr val="bg1">
                        <a:lumMod val="85000"/>
                      </a:schemeClr>
                    </a:solidFill>
                    <a:latin typeface="微软雅黑" pitchFamily="34" charset="-122"/>
                    <a:ea typeface="微软雅黑" pitchFamily="34" charset="-122"/>
                  </a:rPr>
                  <a:t>“1111</a:t>
                </a:r>
                <a:r>
                  <a:rPr lang="zh-CN" altLang="zh-CN" dirty="0">
                    <a:solidFill>
                      <a:schemeClr val="bg1">
                        <a:lumMod val="85000"/>
                      </a:schemeClr>
                    </a:solidFill>
                    <a:latin typeface="微软雅黑" pitchFamily="34" charset="-122"/>
                    <a:ea typeface="微软雅黑" pitchFamily="34" charset="-122"/>
                  </a:rPr>
                  <a:t>购物狂欢节</a:t>
                </a:r>
                <a:r>
                  <a:rPr lang="en-US" altLang="zh-CN" dirty="0" smtClean="0">
                    <a:solidFill>
                      <a:schemeClr val="bg1">
                        <a:lumMod val="85000"/>
                      </a:schemeClr>
                    </a:solidFill>
                    <a:latin typeface="微软雅黑" pitchFamily="34" charset="-122"/>
                    <a:ea typeface="微软雅黑" pitchFamily="34" charset="-122"/>
                  </a:rPr>
                  <a:t>”</a:t>
                </a:r>
                <a:r>
                  <a:rPr lang="zh-CN" altLang="en-US" dirty="0" smtClean="0">
                    <a:solidFill>
                      <a:schemeClr val="bg1">
                        <a:lumMod val="85000"/>
                      </a:schemeClr>
                    </a:solidFill>
                    <a:latin typeface="微软雅黑" pitchFamily="34" charset="-122"/>
                    <a:ea typeface="微软雅黑" pitchFamily="34" charset="-122"/>
                  </a:rPr>
                  <a:t>更是</a:t>
                </a:r>
                <a:r>
                  <a:rPr lang="zh-CN" altLang="zh-CN" dirty="0" smtClean="0">
                    <a:solidFill>
                      <a:schemeClr val="bg1">
                        <a:lumMod val="85000"/>
                      </a:schemeClr>
                    </a:solidFill>
                    <a:latin typeface="微软雅黑" pitchFamily="34" charset="-122"/>
                    <a:ea typeface="微软雅黑" pitchFamily="34" charset="-122"/>
                  </a:rPr>
                  <a:t>以</a:t>
                </a:r>
                <a:r>
                  <a:rPr lang="zh-CN" altLang="zh-CN" dirty="0">
                    <a:solidFill>
                      <a:schemeClr val="bg1">
                        <a:lumMod val="85000"/>
                      </a:schemeClr>
                    </a:solidFill>
                    <a:latin typeface="微软雅黑" pitchFamily="34" charset="-122"/>
                    <a:ea typeface="微软雅黑" pitchFamily="34" charset="-122"/>
                  </a:rPr>
                  <a:t>全网总销售额</a:t>
                </a:r>
                <a:r>
                  <a:rPr lang="en-US" altLang="zh-CN" dirty="0">
                    <a:solidFill>
                      <a:schemeClr val="bg1">
                        <a:lumMod val="85000"/>
                      </a:schemeClr>
                    </a:solidFill>
                    <a:latin typeface="微软雅黑" pitchFamily="34" charset="-122"/>
                    <a:ea typeface="微软雅黑" pitchFamily="34" charset="-122"/>
                  </a:rPr>
                  <a:t>191</a:t>
                </a:r>
                <a:r>
                  <a:rPr lang="zh-CN" altLang="zh-CN" dirty="0">
                    <a:solidFill>
                      <a:schemeClr val="bg1">
                        <a:lumMod val="85000"/>
                      </a:schemeClr>
                    </a:solidFill>
                    <a:latin typeface="微软雅黑" pitchFamily="34" charset="-122"/>
                    <a:ea typeface="微软雅黑" pitchFamily="34" charset="-122"/>
                  </a:rPr>
                  <a:t>亿</a:t>
                </a:r>
                <a:r>
                  <a:rPr lang="zh-CN" altLang="zh-CN" dirty="0" smtClean="0">
                    <a:solidFill>
                      <a:schemeClr val="bg1">
                        <a:lumMod val="85000"/>
                      </a:schemeClr>
                    </a:solidFill>
                    <a:latin typeface="微软雅黑" pitchFamily="34" charset="-122"/>
                    <a:ea typeface="微软雅黑" pitchFamily="34" charset="-122"/>
                  </a:rPr>
                  <a:t>元</a:t>
                </a:r>
                <a:r>
                  <a:rPr lang="zh-CN" altLang="en-US" dirty="0" smtClean="0">
                    <a:solidFill>
                      <a:schemeClr val="bg1">
                        <a:lumMod val="85000"/>
                      </a:schemeClr>
                    </a:solidFill>
                    <a:latin typeface="微软雅黑" pitchFamily="34" charset="-122"/>
                    <a:ea typeface="微软雅黑" pitchFamily="34" charset="-122"/>
                  </a:rPr>
                  <a:t>圆满</a:t>
                </a:r>
                <a:r>
                  <a:rPr lang="zh-CN" altLang="en-US" dirty="0">
                    <a:solidFill>
                      <a:schemeClr val="bg1">
                        <a:lumMod val="85000"/>
                      </a:schemeClr>
                    </a:solidFill>
                    <a:latin typeface="微软雅黑" pitchFamily="34" charset="-122"/>
                    <a:ea typeface="微软雅黑" pitchFamily="34" charset="-122"/>
                  </a:rPr>
                  <a:t>收官</a:t>
                </a:r>
                <a:r>
                  <a:rPr lang="zh-CN" altLang="zh-CN" dirty="0" smtClean="0">
                    <a:solidFill>
                      <a:schemeClr val="bg1">
                        <a:lumMod val="85000"/>
                      </a:schemeClr>
                    </a:solidFill>
                    <a:latin typeface="微软雅黑" pitchFamily="34" charset="-122"/>
                    <a:ea typeface="微软雅黑" pitchFamily="34" charset="-122"/>
                  </a:rPr>
                  <a:t>。强烈</a:t>
                </a:r>
                <a:r>
                  <a:rPr lang="zh-CN" altLang="zh-CN" dirty="0">
                    <a:solidFill>
                      <a:schemeClr val="bg1">
                        <a:lumMod val="85000"/>
                      </a:schemeClr>
                    </a:solidFill>
                    <a:latin typeface="微软雅黑" pitchFamily="34" charset="-122"/>
                    <a:ea typeface="微软雅黑" pitchFamily="34" charset="-122"/>
                  </a:rPr>
                  <a:t>的对比促使我们开发出一款校园找饭平台软件。</a:t>
                </a:r>
                <a:endParaRPr lang="zh-CN" altLang="en-US" dirty="0">
                  <a:solidFill>
                    <a:schemeClr val="bg1">
                      <a:lumMod val="85000"/>
                    </a:schemeClr>
                  </a:solidFill>
                  <a:latin typeface="微软雅黑" pitchFamily="34" charset="-122"/>
                  <a:ea typeface="微软雅黑" pitchFamily="34" charset="-122"/>
                </a:endParaRPr>
              </a:p>
            </p:txBody>
          </p:sp>
        </p:gr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88" y="1173808"/>
              <a:ext cx="32988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06316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 y="49188"/>
            <a:ext cx="435292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3805" y="985292"/>
            <a:ext cx="6986587" cy="4316412"/>
            <a:chOff x="1113805" y="985292"/>
            <a:chExt cx="6986587" cy="4316412"/>
          </a:xfrm>
        </p:grpSpPr>
        <p:grpSp>
          <p:nvGrpSpPr>
            <p:cNvPr id="6" name="组合 5"/>
            <p:cNvGrpSpPr/>
            <p:nvPr/>
          </p:nvGrpSpPr>
          <p:grpSpPr>
            <a:xfrm>
              <a:off x="1113805" y="985292"/>
              <a:ext cx="6986587" cy="4316412"/>
              <a:chOff x="1113805" y="985292"/>
              <a:chExt cx="6986587" cy="4316412"/>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805" y="985292"/>
                <a:ext cx="6986587" cy="431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47664" y="1871857"/>
                <a:ext cx="6048672" cy="3323987"/>
              </a:xfrm>
              <a:prstGeom prst="rect">
                <a:avLst/>
              </a:prstGeom>
              <a:noFill/>
            </p:spPr>
            <p:txBody>
              <a:bodyPr wrap="square" rtlCol="0">
                <a:spAutoFit/>
              </a:bodyPr>
              <a:lstStyle/>
              <a:p>
                <a:r>
                  <a:rPr lang="en-US" altLang="zh-CN" sz="1600" dirty="0" smtClean="0">
                    <a:solidFill>
                      <a:schemeClr val="bg1">
                        <a:lumMod val="75000"/>
                      </a:schemeClr>
                    </a:solidFill>
                    <a:latin typeface="微软雅黑" pitchFamily="34" charset="-122"/>
                    <a:ea typeface="微软雅黑" pitchFamily="34" charset="-122"/>
                  </a:rPr>
                  <a:t>       </a:t>
                </a:r>
                <a:r>
                  <a:rPr lang="zh-CN" altLang="zh-CN" sz="1600" dirty="0" smtClean="0">
                    <a:solidFill>
                      <a:schemeClr val="bg1">
                        <a:lumMod val="85000"/>
                      </a:schemeClr>
                    </a:solidFill>
                    <a:latin typeface="微软雅黑" pitchFamily="34" charset="-122"/>
                    <a:ea typeface="微软雅黑" pitchFamily="34" charset="-122"/>
                  </a:rPr>
                  <a:t>本</a:t>
                </a:r>
                <a:r>
                  <a:rPr lang="zh-CN" altLang="zh-CN" sz="1600" dirty="0">
                    <a:solidFill>
                      <a:schemeClr val="bg1">
                        <a:lumMod val="85000"/>
                      </a:schemeClr>
                    </a:solidFill>
                    <a:latin typeface="微软雅黑" pitchFamily="34" charset="-122"/>
                    <a:ea typeface="微软雅黑" pitchFamily="34" charset="-122"/>
                  </a:rPr>
                  <a:t>软件的最初构想来源于大学生们的生活</a:t>
                </a:r>
                <a:r>
                  <a:rPr lang="zh-CN" altLang="zh-CN" sz="1600" dirty="0" smtClean="0">
                    <a:solidFill>
                      <a:schemeClr val="bg1">
                        <a:lumMod val="85000"/>
                      </a:schemeClr>
                    </a:solidFill>
                    <a:latin typeface="微软雅黑" pitchFamily="34" charset="-122"/>
                    <a:ea typeface="微软雅黑" pitchFamily="34" charset="-122"/>
                  </a:rPr>
                  <a:t>现状</a:t>
                </a:r>
                <a:r>
                  <a:rPr lang="zh-CN" altLang="en-US" sz="1600" dirty="0" smtClean="0">
                    <a:solidFill>
                      <a:schemeClr val="bg1">
                        <a:lumMod val="85000"/>
                      </a:schemeClr>
                    </a:solidFill>
                    <a:latin typeface="微软雅黑" pitchFamily="34" charset="-122"/>
                    <a:ea typeface="微软雅黑" pitchFamily="34" charset="-122"/>
                  </a:rPr>
                  <a:t>。</a:t>
                </a:r>
                <a:r>
                  <a:rPr lang="zh-CN" altLang="zh-CN" sz="1600" dirty="0" smtClean="0">
                    <a:solidFill>
                      <a:schemeClr val="bg1">
                        <a:lumMod val="85000"/>
                      </a:schemeClr>
                    </a:solidFill>
                    <a:latin typeface="微软雅黑" pitchFamily="34" charset="-122"/>
                    <a:ea typeface="微软雅黑" pitchFamily="34" charset="-122"/>
                  </a:rPr>
                  <a:t>随着</a:t>
                </a:r>
                <a:r>
                  <a:rPr lang="zh-CN" altLang="zh-CN" sz="1600" dirty="0">
                    <a:solidFill>
                      <a:schemeClr val="bg1">
                        <a:lumMod val="85000"/>
                      </a:schemeClr>
                    </a:solidFill>
                    <a:latin typeface="微软雅黑" pitchFamily="34" charset="-122"/>
                    <a:ea typeface="微软雅黑" pitchFamily="34" charset="-122"/>
                  </a:rPr>
                  <a:t>各个大学校园的扩建，校园占地面积越来越大，学校通常把教学楼、行政楼及餐厅等通用教学区域与学生宿舍分区域来建设，</a:t>
                </a:r>
                <a:r>
                  <a:rPr lang="zh-CN" altLang="zh-CN" sz="1600" b="1" dirty="0">
                    <a:solidFill>
                      <a:schemeClr val="bg1">
                        <a:lumMod val="85000"/>
                      </a:schemeClr>
                    </a:solidFill>
                    <a:latin typeface="微软雅黑" pitchFamily="34" charset="-122"/>
                    <a:ea typeface="微软雅黑" pitchFamily="34" charset="-122"/>
                  </a:rPr>
                  <a:t>餐厅和宿舍区距离相对较远是目前许多大学存在的困扰大学生的状况</a:t>
                </a:r>
                <a:r>
                  <a:rPr lang="zh-CN" altLang="zh-CN" sz="1600" dirty="0">
                    <a:solidFill>
                      <a:schemeClr val="bg1">
                        <a:lumMod val="85000"/>
                      </a:schemeClr>
                    </a:solidFill>
                    <a:latin typeface="微软雅黑" pitchFamily="34" charset="-122"/>
                    <a:ea typeface="微软雅黑" pitchFamily="34" charset="-122"/>
                  </a:rPr>
                  <a:t>，而针对此状况，</a:t>
                </a:r>
                <a:r>
                  <a:rPr lang="zh-CN" altLang="zh-CN" sz="1600" b="1" dirty="0">
                    <a:solidFill>
                      <a:schemeClr val="bg1">
                        <a:lumMod val="85000"/>
                      </a:schemeClr>
                    </a:solidFill>
                    <a:latin typeface="微软雅黑" pitchFamily="34" charset="-122"/>
                    <a:ea typeface="微软雅黑" pitchFamily="34" charset="-122"/>
                  </a:rPr>
                  <a:t>学校餐厅的部分商家也开启了送餐模式</a:t>
                </a:r>
                <a:r>
                  <a:rPr lang="zh-CN" altLang="zh-CN" sz="1600" dirty="0">
                    <a:solidFill>
                      <a:schemeClr val="bg1">
                        <a:lumMod val="85000"/>
                      </a:schemeClr>
                    </a:solidFill>
                    <a:latin typeface="微软雅黑" pitchFamily="34" charset="-122"/>
                    <a:ea typeface="微软雅黑" pitchFamily="34" charset="-122"/>
                  </a:rPr>
                  <a:t>，其模式的基础是满</a:t>
                </a:r>
                <a:r>
                  <a:rPr lang="en-US" altLang="zh-CN" sz="1600" dirty="0">
                    <a:solidFill>
                      <a:schemeClr val="bg1">
                        <a:lumMod val="85000"/>
                      </a:schemeClr>
                    </a:solidFill>
                    <a:latin typeface="微软雅黑" pitchFamily="34" charset="-122"/>
                    <a:ea typeface="微软雅黑" pitchFamily="34" charset="-122"/>
                  </a:rPr>
                  <a:t>4</a:t>
                </a:r>
                <a:r>
                  <a:rPr lang="zh-CN" altLang="zh-CN" sz="1600" dirty="0">
                    <a:solidFill>
                      <a:schemeClr val="bg1">
                        <a:lumMod val="85000"/>
                      </a:schemeClr>
                    </a:solidFill>
                    <a:latin typeface="微软雅黑" pitchFamily="34" charset="-122"/>
                    <a:ea typeface="微软雅黑" pitchFamily="34" charset="-122"/>
                  </a:rPr>
                  <a:t>份或更多提供免费送餐业务，学生可打电话订餐，这给雨雪天或学生没课时提供了便利。然而，这种模式并非没</a:t>
                </a:r>
                <a:r>
                  <a:rPr lang="zh-CN" altLang="zh-CN" sz="1600" b="1" dirty="0">
                    <a:solidFill>
                      <a:schemeClr val="bg1">
                        <a:lumMod val="85000"/>
                      </a:schemeClr>
                    </a:solidFill>
                    <a:latin typeface="微软雅黑" pitchFamily="34" charset="-122"/>
                    <a:ea typeface="微软雅黑" pitchFamily="34" charset="-122"/>
                  </a:rPr>
                  <a:t>有弊端</a:t>
                </a:r>
                <a:r>
                  <a:rPr lang="zh-CN" altLang="zh-CN" sz="1600" dirty="0">
                    <a:solidFill>
                      <a:schemeClr val="bg1">
                        <a:lumMod val="85000"/>
                      </a:schemeClr>
                    </a:solidFill>
                    <a:latin typeface="微软雅黑" pitchFamily="34" charset="-122"/>
                    <a:ea typeface="微软雅黑" pitchFamily="34" charset="-122"/>
                  </a:rPr>
                  <a:t>，同学们经常遇到一个宿舍需要送餐的人不满</a:t>
                </a:r>
                <a:r>
                  <a:rPr lang="en-US" altLang="zh-CN" sz="1600" dirty="0">
                    <a:solidFill>
                      <a:schemeClr val="bg1">
                        <a:lumMod val="85000"/>
                      </a:schemeClr>
                    </a:solidFill>
                    <a:latin typeface="微软雅黑" pitchFamily="34" charset="-122"/>
                    <a:ea typeface="微软雅黑" pitchFamily="34" charset="-122"/>
                  </a:rPr>
                  <a:t>4</a:t>
                </a:r>
                <a:r>
                  <a:rPr lang="zh-CN" altLang="zh-CN" sz="1600" dirty="0">
                    <a:solidFill>
                      <a:schemeClr val="bg1">
                        <a:lumMod val="85000"/>
                      </a:schemeClr>
                    </a:solidFill>
                    <a:latin typeface="微软雅黑" pitchFamily="34" charset="-122"/>
                    <a:ea typeface="微软雅黑" pitchFamily="34" charset="-122"/>
                  </a:rPr>
                  <a:t>份，所以就无法享受这种便捷。而我们这款软件，最大的优势是</a:t>
                </a:r>
                <a:r>
                  <a:rPr lang="zh-CN" altLang="zh-CN" sz="1600" b="1" dirty="0">
                    <a:solidFill>
                      <a:schemeClr val="bg1">
                        <a:lumMod val="85000"/>
                      </a:schemeClr>
                    </a:solidFill>
                    <a:latin typeface="微软雅黑" pitchFamily="34" charset="-122"/>
                    <a:ea typeface="微软雅黑" pitchFamily="34" charset="-122"/>
                  </a:rPr>
                  <a:t>提供了统计的功能</a:t>
                </a:r>
                <a:r>
                  <a:rPr lang="zh-CN" altLang="zh-CN" sz="1600" dirty="0">
                    <a:solidFill>
                      <a:schemeClr val="bg1">
                        <a:lumMod val="85000"/>
                      </a:schemeClr>
                    </a:solidFill>
                    <a:latin typeface="微软雅黑" pitchFamily="34" charset="-122"/>
                    <a:ea typeface="微软雅黑" pitchFamily="34" charset="-122"/>
                  </a:rPr>
                  <a:t>，同学们通过登录软件进行订餐，而商家一方会收到整层宿舍楼甚至整个宿舍区订餐人的信息，这样就避免了同学想要订餐却找不到认识的人凑齐订餐数的尴尬，也为商家提供了免费宣传机会。</a:t>
                </a:r>
                <a:r>
                  <a:rPr lang="zh-CN" altLang="zh-CN" sz="1600" b="1" dirty="0">
                    <a:solidFill>
                      <a:schemeClr val="bg1">
                        <a:lumMod val="85000"/>
                      </a:schemeClr>
                    </a:solidFill>
                    <a:latin typeface="微软雅黑" pitchFamily="34" charset="-122"/>
                    <a:ea typeface="微软雅黑" pitchFamily="34" charset="-122"/>
                  </a:rPr>
                  <a:t>积少成多</a:t>
                </a:r>
                <a:r>
                  <a:rPr lang="zh-CN" altLang="zh-CN" sz="1600" dirty="0">
                    <a:solidFill>
                      <a:schemeClr val="bg1">
                        <a:lumMod val="85000"/>
                      </a:schemeClr>
                    </a:solidFill>
                    <a:latin typeface="微软雅黑" pitchFamily="34" charset="-122"/>
                    <a:ea typeface="微软雅黑" pitchFamily="34" charset="-122"/>
                  </a:rPr>
                  <a:t>，为同学们和商家均</a:t>
                </a:r>
                <a:r>
                  <a:rPr lang="zh-CN" altLang="zh-CN" sz="1600" b="1" dirty="0">
                    <a:solidFill>
                      <a:schemeClr val="bg1">
                        <a:lumMod val="85000"/>
                      </a:schemeClr>
                    </a:solidFill>
                    <a:latin typeface="微软雅黑" pitchFamily="34" charset="-122"/>
                    <a:ea typeface="微软雅黑" pitchFamily="34" charset="-122"/>
                  </a:rPr>
                  <a:t>提供了便利</a:t>
                </a:r>
                <a:r>
                  <a:rPr lang="zh-CN" altLang="zh-CN" sz="1600" dirty="0">
                    <a:solidFill>
                      <a:schemeClr val="bg1">
                        <a:lumMod val="85000"/>
                      </a:schemeClr>
                    </a:solidFill>
                    <a:latin typeface="微软雅黑" pitchFamily="34" charset="-122"/>
                    <a:ea typeface="微软雅黑" pitchFamily="34" charset="-122"/>
                  </a:rPr>
                  <a:t>。</a:t>
                </a:r>
                <a:endParaRPr lang="zh-CN" altLang="en-US" sz="1600" dirty="0">
                  <a:solidFill>
                    <a:schemeClr val="bg1">
                      <a:lumMod val="85000"/>
                    </a:schemeClr>
                  </a:solidFill>
                  <a:latin typeface="微软雅黑" pitchFamily="34" charset="-122"/>
                  <a:ea typeface="微软雅黑" pitchFamily="34" charset="-122"/>
                </a:endParaRPr>
              </a:p>
            </p:txBody>
          </p:sp>
        </p:gr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88" y="1101800"/>
              <a:ext cx="32988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474728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 y="49188"/>
            <a:ext cx="435292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3805" y="989360"/>
            <a:ext cx="6986587" cy="4316412"/>
            <a:chOff x="1113805" y="989360"/>
            <a:chExt cx="6986587" cy="4316412"/>
          </a:xfrm>
        </p:grpSpPr>
        <p:grpSp>
          <p:nvGrpSpPr>
            <p:cNvPr id="6" name="组合 5"/>
            <p:cNvGrpSpPr/>
            <p:nvPr/>
          </p:nvGrpSpPr>
          <p:grpSpPr>
            <a:xfrm>
              <a:off x="1113805" y="989360"/>
              <a:ext cx="6986587" cy="4316412"/>
              <a:chOff x="1113805" y="989360"/>
              <a:chExt cx="6986587" cy="4316412"/>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805" y="989360"/>
                <a:ext cx="6986587" cy="431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75656" y="1921396"/>
                <a:ext cx="6336704" cy="3293209"/>
              </a:xfrm>
              <a:prstGeom prst="rect">
                <a:avLst/>
              </a:prstGeom>
              <a:noFill/>
            </p:spPr>
            <p:txBody>
              <a:bodyPr wrap="square" rtlCol="0">
                <a:spAutoFit/>
              </a:bodyPr>
              <a:lstStyle/>
              <a:p>
                <a:r>
                  <a:rPr lang="zh-CN" altLang="en-US" sz="1600" dirty="0" smtClean="0">
                    <a:solidFill>
                      <a:schemeClr val="bg1">
                        <a:lumMod val="75000"/>
                      </a:schemeClr>
                    </a:solidFill>
                    <a:latin typeface="微软雅黑" pitchFamily="34" charset="-122"/>
                    <a:ea typeface="微软雅黑" pitchFamily="34" charset="-122"/>
                  </a:rPr>
                  <a:t>        </a:t>
                </a:r>
                <a:r>
                  <a:rPr lang="zh-CN" altLang="en-US" sz="1600" b="1" dirty="0" smtClean="0">
                    <a:solidFill>
                      <a:schemeClr val="bg1">
                        <a:lumMod val="85000"/>
                      </a:schemeClr>
                    </a:solidFill>
                    <a:latin typeface="微软雅黑" pitchFamily="34" charset="-122"/>
                    <a:ea typeface="微软雅黑" pitchFamily="34" charset="-122"/>
                  </a:rPr>
                  <a:t>商家</a:t>
                </a:r>
                <a:r>
                  <a:rPr lang="zh-CN" altLang="en-US" sz="1600" dirty="0">
                    <a:solidFill>
                      <a:schemeClr val="bg1">
                        <a:lumMod val="85000"/>
                      </a:schemeClr>
                    </a:solidFill>
                    <a:latin typeface="微软雅黑" pitchFamily="34" charset="-122"/>
                    <a:ea typeface="微软雅黑" pitchFamily="34" charset="-122"/>
                  </a:rPr>
                  <a:t>在此平台上发布餐饮相关的信息及广告</a:t>
                </a:r>
                <a:r>
                  <a:rPr lang="zh-CN" altLang="en-US" sz="1600" dirty="0" smtClean="0">
                    <a:solidFill>
                      <a:schemeClr val="bg1">
                        <a:lumMod val="85000"/>
                      </a:schemeClr>
                    </a:solidFill>
                    <a:latin typeface="微软雅黑" pitchFamily="34" charset="-122"/>
                    <a:ea typeface="微软雅黑" pitchFamily="34" charset="-122"/>
                  </a:rPr>
                  <a:t>，可获得可观利润；</a:t>
                </a:r>
                <a:r>
                  <a:rPr lang="zh-CN" altLang="en-US" sz="1600" b="1" dirty="0">
                    <a:solidFill>
                      <a:schemeClr val="bg1">
                        <a:lumMod val="85000"/>
                      </a:schemeClr>
                    </a:solidFill>
                    <a:latin typeface="微软雅黑" pitchFamily="34" charset="-122"/>
                    <a:ea typeface="微软雅黑" pitchFamily="34" charset="-122"/>
                  </a:rPr>
                  <a:t>大学生</a:t>
                </a:r>
                <a:r>
                  <a:rPr lang="zh-CN" altLang="en-US" sz="1600" dirty="0">
                    <a:solidFill>
                      <a:schemeClr val="bg1">
                        <a:lumMod val="85000"/>
                      </a:schemeClr>
                    </a:solidFill>
                    <a:latin typeface="微软雅黑" pitchFamily="34" charset="-122"/>
                    <a:ea typeface="微软雅黑" pitchFamily="34" charset="-122"/>
                  </a:rPr>
                  <a:t>也可以从此软件平台上及时方便的查看到这些信息，不用再去排队或者短信、电话等待，方便了同学们的生活</a:t>
                </a:r>
                <a:r>
                  <a:rPr lang="zh-CN" altLang="en-US" sz="1600" dirty="0" smtClean="0">
                    <a:solidFill>
                      <a:schemeClr val="bg1">
                        <a:lumMod val="85000"/>
                      </a:schemeClr>
                    </a:solidFill>
                    <a:latin typeface="微软雅黑" pitchFamily="34" charset="-122"/>
                    <a:ea typeface="微软雅黑" pitchFamily="34" charset="-122"/>
                  </a:rPr>
                  <a:t>。</a:t>
                </a:r>
                <a:endParaRPr lang="en-US" altLang="zh-CN" sz="1600" dirty="0">
                  <a:solidFill>
                    <a:schemeClr val="bg1">
                      <a:lumMod val="85000"/>
                    </a:schemeClr>
                  </a:solidFill>
                  <a:latin typeface="微软雅黑" pitchFamily="34" charset="-122"/>
                  <a:ea typeface="微软雅黑" pitchFamily="34" charset="-122"/>
                </a:endParaRPr>
              </a:p>
              <a:p>
                <a:r>
                  <a:rPr lang="zh-CN" altLang="en-US" sz="1600" b="1" dirty="0" smtClean="0">
                    <a:solidFill>
                      <a:schemeClr val="bg1">
                        <a:lumMod val="85000"/>
                      </a:schemeClr>
                    </a:solidFill>
                    <a:latin typeface="微软雅黑" pitchFamily="34" charset="-122"/>
                    <a:ea typeface="微软雅黑" pitchFamily="34" charset="-122"/>
                  </a:rPr>
                  <a:t>该</a:t>
                </a:r>
                <a:r>
                  <a:rPr lang="zh-CN" altLang="en-US" sz="1600" b="1" dirty="0">
                    <a:solidFill>
                      <a:schemeClr val="bg1">
                        <a:lumMod val="85000"/>
                      </a:schemeClr>
                    </a:solidFill>
                    <a:latin typeface="微软雅黑" pitchFamily="34" charset="-122"/>
                    <a:ea typeface="微软雅黑" pitchFamily="34" charset="-122"/>
                  </a:rPr>
                  <a:t>软件具有如下优点</a:t>
                </a:r>
                <a:r>
                  <a:rPr lang="en-US" altLang="zh-CN" sz="1600" b="1" dirty="0">
                    <a:solidFill>
                      <a:schemeClr val="bg1">
                        <a:lumMod val="85000"/>
                      </a:schemeClr>
                    </a:solidFill>
                    <a:latin typeface="微软雅黑" pitchFamily="34" charset="-122"/>
                    <a:ea typeface="微软雅黑" pitchFamily="34" charset="-122"/>
                  </a:rPr>
                  <a:t>:</a:t>
                </a:r>
              </a:p>
              <a:p>
                <a:r>
                  <a:rPr lang="en-US" altLang="zh-CN" sz="1600" dirty="0">
                    <a:solidFill>
                      <a:schemeClr val="bg1">
                        <a:lumMod val="85000"/>
                      </a:schemeClr>
                    </a:solidFill>
                    <a:latin typeface="微软雅黑" pitchFamily="34" charset="-122"/>
                    <a:ea typeface="微软雅黑" pitchFamily="34" charset="-122"/>
                  </a:rPr>
                  <a:t>1.</a:t>
                </a:r>
                <a:r>
                  <a:rPr lang="zh-CN" altLang="en-US" sz="1600" dirty="0">
                    <a:solidFill>
                      <a:schemeClr val="bg1">
                        <a:lumMod val="85000"/>
                      </a:schemeClr>
                    </a:solidFill>
                    <a:latin typeface="微软雅黑" pitchFamily="34" charset="-122"/>
                    <a:ea typeface="微软雅黑" pitchFamily="34" charset="-122"/>
                  </a:rPr>
                  <a:t>提前预定，</a:t>
                </a:r>
                <a:r>
                  <a:rPr lang="zh-CN" altLang="en-US" sz="1600" dirty="0" smtClean="0">
                    <a:solidFill>
                      <a:schemeClr val="bg1">
                        <a:lumMod val="85000"/>
                      </a:schemeClr>
                    </a:solidFill>
                    <a:latin typeface="微软雅黑" pitchFamily="34" charset="-122"/>
                    <a:ea typeface="微软雅黑" pitchFamily="34" charset="-122"/>
                  </a:rPr>
                  <a:t>免去用餐</a:t>
                </a:r>
                <a:r>
                  <a:rPr lang="zh-CN" altLang="en-US" sz="1600" dirty="0">
                    <a:solidFill>
                      <a:schemeClr val="bg1">
                        <a:lumMod val="85000"/>
                      </a:schemeClr>
                    </a:solidFill>
                    <a:latin typeface="微软雅黑" pitchFamily="34" charset="-122"/>
                    <a:ea typeface="微软雅黑" pitchFamily="34" charset="-122"/>
                  </a:rPr>
                  <a:t>高峰需要等待甚至订不到饭的</a:t>
                </a:r>
                <a:r>
                  <a:rPr lang="zh-CN" altLang="en-US" sz="1600" dirty="0" smtClean="0">
                    <a:solidFill>
                      <a:schemeClr val="bg1">
                        <a:lumMod val="85000"/>
                      </a:schemeClr>
                    </a:solidFill>
                    <a:latin typeface="微软雅黑" pitchFamily="34" charset="-122"/>
                    <a:ea typeface="微软雅黑" pitchFamily="34" charset="-122"/>
                  </a:rPr>
                  <a:t>尴尬</a:t>
                </a:r>
                <a:endParaRPr lang="zh-CN" altLang="en-US" sz="1600" dirty="0">
                  <a:solidFill>
                    <a:schemeClr val="bg1">
                      <a:lumMod val="85000"/>
                    </a:schemeClr>
                  </a:solidFill>
                  <a:latin typeface="微软雅黑" pitchFamily="34" charset="-122"/>
                  <a:ea typeface="微软雅黑" pitchFamily="34" charset="-122"/>
                </a:endParaRPr>
              </a:p>
              <a:p>
                <a:r>
                  <a:rPr lang="en-US" altLang="zh-CN" sz="1600" dirty="0">
                    <a:solidFill>
                      <a:schemeClr val="bg1">
                        <a:lumMod val="85000"/>
                      </a:schemeClr>
                    </a:solidFill>
                    <a:latin typeface="微软雅黑" pitchFamily="34" charset="-122"/>
                    <a:ea typeface="微软雅黑" pitchFamily="34" charset="-122"/>
                  </a:rPr>
                  <a:t>2</a:t>
                </a:r>
                <a:r>
                  <a:rPr lang="en-US" altLang="zh-CN" sz="1600" dirty="0" smtClean="0">
                    <a:solidFill>
                      <a:schemeClr val="bg1">
                        <a:lumMod val="85000"/>
                      </a:schemeClr>
                    </a:solidFill>
                    <a:latin typeface="微软雅黑" pitchFamily="34" charset="-122"/>
                    <a:ea typeface="微软雅黑" pitchFamily="34" charset="-122"/>
                  </a:rPr>
                  <a:t>.</a:t>
                </a:r>
                <a:r>
                  <a:rPr lang="zh-CN" altLang="en-US" sz="1600" dirty="0">
                    <a:solidFill>
                      <a:schemeClr val="bg1">
                        <a:lumMod val="85000"/>
                      </a:schemeClr>
                    </a:solidFill>
                    <a:latin typeface="微软雅黑" pitchFamily="34" charset="-122"/>
                    <a:ea typeface="微软雅黑" pitchFamily="34" charset="-122"/>
                  </a:rPr>
                  <a:t>强大的搜索引擎，让大学生快速</a:t>
                </a:r>
                <a:r>
                  <a:rPr lang="zh-CN" altLang="en-US" sz="1600" dirty="0" smtClean="0">
                    <a:solidFill>
                      <a:schemeClr val="bg1">
                        <a:lumMod val="85000"/>
                      </a:schemeClr>
                    </a:solidFill>
                    <a:latin typeface="微软雅黑" pitchFamily="34" charset="-122"/>
                    <a:ea typeface="微软雅黑" pitchFamily="34" charset="-122"/>
                  </a:rPr>
                  <a:t>找到</a:t>
                </a:r>
                <a:r>
                  <a:rPr lang="zh-CN" altLang="en-US" sz="1600" dirty="0">
                    <a:solidFill>
                      <a:schemeClr val="bg1">
                        <a:lumMod val="85000"/>
                      </a:schemeClr>
                    </a:solidFill>
                    <a:latin typeface="微软雅黑" pitchFamily="34" charset="-122"/>
                    <a:ea typeface="微软雅黑" pitchFamily="34" charset="-122"/>
                  </a:rPr>
                  <a:t>美食</a:t>
                </a:r>
                <a:r>
                  <a:rPr lang="zh-CN" altLang="en-US" sz="1600" dirty="0" smtClean="0">
                    <a:solidFill>
                      <a:schemeClr val="bg1">
                        <a:lumMod val="85000"/>
                      </a:schemeClr>
                    </a:solidFill>
                    <a:latin typeface="微软雅黑" pitchFamily="34" charset="-122"/>
                    <a:ea typeface="微软雅黑" pitchFamily="34" charset="-122"/>
                  </a:rPr>
                  <a:t>，</a:t>
                </a:r>
                <a:r>
                  <a:rPr lang="zh-CN" altLang="en-US" sz="1600" dirty="0">
                    <a:solidFill>
                      <a:schemeClr val="bg1">
                        <a:lumMod val="85000"/>
                      </a:schemeClr>
                    </a:solidFill>
                    <a:latin typeface="微软雅黑" pitchFamily="34" charset="-122"/>
                    <a:ea typeface="微软雅黑" pitchFamily="34" charset="-122"/>
                  </a:rPr>
                  <a:t>真正实现省时省力</a:t>
                </a:r>
                <a:r>
                  <a:rPr lang="zh-CN" altLang="en-US" sz="1600" dirty="0" smtClean="0">
                    <a:solidFill>
                      <a:schemeClr val="bg1">
                        <a:lumMod val="85000"/>
                      </a:schemeClr>
                    </a:solidFill>
                    <a:latin typeface="微软雅黑" pitchFamily="34" charset="-122"/>
                    <a:ea typeface="微软雅黑" pitchFamily="34" charset="-122"/>
                  </a:rPr>
                  <a:t>省心</a:t>
                </a:r>
                <a:endParaRPr lang="zh-CN" altLang="en-US" sz="1600" dirty="0">
                  <a:solidFill>
                    <a:schemeClr val="bg1">
                      <a:lumMod val="85000"/>
                    </a:schemeClr>
                  </a:solidFill>
                  <a:latin typeface="微软雅黑" pitchFamily="34" charset="-122"/>
                  <a:ea typeface="微软雅黑" pitchFamily="34" charset="-122"/>
                </a:endParaRPr>
              </a:p>
              <a:p>
                <a:r>
                  <a:rPr lang="en-US" altLang="zh-CN" sz="1600" dirty="0">
                    <a:solidFill>
                      <a:schemeClr val="bg1">
                        <a:lumMod val="85000"/>
                      </a:schemeClr>
                    </a:solidFill>
                    <a:latin typeface="微软雅黑" pitchFamily="34" charset="-122"/>
                    <a:ea typeface="微软雅黑" pitchFamily="34" charset="-122"/>
                  </a:rPr>
                  <a:t>3</a:t>
                </a:r>
                <a:r>
                  <a:rPr lang="en-US" altLang="zh-CN" sz="1600" dirty="0" smtClean="0">
                    <a:solidFill>
                      <a:schemeClr val="bg1">
                        <a:lumMod val="85000"/>
                      </a:schemeClr>
                    </a:solidFill>
                    <a:latin typeface="微软雅黑" pitchFamily="34" charset="-122"/>
                    <a:ea typeface="微软雅黑" pitchFamily="34" charset="-122"/>
                  </a:rPr>
                  <a:t>.</a:t>
                </a:r>
                <a:r>
                  <a:rPr lang="zh-CN" altLang="en-US" sz="1600" dirty="0">
                    <a:solidFill>
                      <a:schemeClr val="bg1">
                        <a:lumMod val="85000"/>
                      </a:schemeClr>
                    </a:solidFill>
                    <a:latin typeface="微软雅黑" pitchFamily="34" charset="-122"/>
                    <a:ea typeface="微软雅黑" pitchFamily="34" charset="-122"/>
                  </a:rPr>
                  <a:t>对比现在的短信或者电话订餐，此软件实现了统一订单及配送管理，有效降低商家运营成本，提高配送</a:t>
                </a:r>
                <a:r>
                  <a:rPr lang="zh-CN" altLang="en-US" sz="1600" dirty="0" smtClean="0">
                    <a:solidFill>
                      <a:schemeClr val="bg1">
                        <a:lumMod val="85000"/>
                      </a:schemeClr>
                    </a:solidFill>
                    <a:latin typeface="微软雅黑" pitchFamily="34" charset="-122"/>
                    <a:ea typeface="微软雅黑" pitchFamily="34" charset="-122"/>
                  </a:rPr>
                  <a:t>效率</a:t>
                </a:r>
                <a:endParaRPr lang="zh-CN" altLang="en-US" sz="1600" dirty="0">
                  <a:solidFill>
                    <a:schemeClr val="bg1">
                      <a:lumMod val="85000"/>
                    </a:schemeClr>
                  </a:solidFill>
                  <a:latin typeface="微软雅黑" pitchFamily="34" charset="-122"/>
                  <a:ea typeface="微软雅黑" pitchFamily="34" charset="-122"/>
                </a:endParaRPr>
              </a:p>
              <a:p>
                <a:r>
                  <a:rPr lang="en-US" altLang="zh-CN" sz="1600" dirty="0">
                    <a:solidFill>
                      <a:schemeClr val="bg1">
                        <a:lumMod val="85000"/>
                      </a:schemeClr>
                    </a:solidFill>
                    <a:latin typeface="微软雅黑" pitchFamily="34" charset="-122"/>
                    <a:ea typeface="微软雅黑" pitchFamily="34" charset="-122"/>
                  </a:rPr>
                  <a:t>4</a:t>
                </a:r>
                <a:r>
                  <a:rPr lang="en-US" altLang="zh-CN" sz="1600" dirty="0" smtClean="0">
                    <a:solidFill>
                      <a:schemeClr val="bg1">
                        <a:lumMod val="85000"/>
                      </a:schemeClr>
                    </a:solidFill>
                    <a:latin typeface="微软雅黑" pitchFamily="34" charset="-122"/>
                    <a:ea typeface="微软雅黑" pitchFamily="34" charset="-122"/>
                  </a:rPr>
                  <a:t>.</a:t>
                </a:r>
                <a:r>
                  <a:rPr lang="zh-CN" altLang="en-US" sz="1600" dirty="0">
                    <a:solidFill>
                      <a:schemeClr val="bg1">
                        <a:lumMod val="85000"/>
                      </a:schemeClr>
                    </a:solidFill>
                    <a:latin typeface="微软雅黑" pitchFamily="34" charset="-122"/>
                    <a:ea typeface="微软雅黑" pitchFamily="34" charset="-122"/>
                  </a:rPr>
                  <a:t>解决了同学们因自己周边朋友圈范围小而出现的订单数不够而取消送餐的尴尬问题，此软件提供了订单统计服务，为商家和同学们均提供了</a:t>
                </a:r>
                <a:r>
                  <a:rPr lang="zh-CN" altLang="en-US" sz="1600" dirty="0" smtClean="0">
                    <a:solidFill>
                      <a:schemeClr val="bg1">
                        <a:lumMod val="85000"/>
                      </a:schemeClr>
                    </a:solidFill>
                    <a:latin typeface="微软雅黑" pitchFamily="34" charset="-122"/>
                    <a:ea typeface="微软雅黑" pitchFamily="34" charset="-122"/>
                  </a:rPr>
                  <a:t>便利</a:t>
                </a:r>
                <a:endParaRPr lang="en-US" altLang="zh-CN" sz="1600" dirty="0" smtClean="0">
                  <a:solidFill>
                    <a:schemeClr val="bg1">
                      <a:lumMod val="85000"/>
                    </a:schemeClr>
                  </a:solidFill>
                  <a:latin typeface="微软雅黑" pitchFamily="34" charset="-122"/>
                  <a:ea typeface="微软雅黑" pitchFamily="34" charset="-122"/>
                </a:endParaRPr>
              </a:p>
              <a:p>
                <a:r>
                  <a:rPr lang="en-US" altLang="zh-CN" sz="1600" dirty="0" smtClean="0">
                    <a:solidFill>
                      <a:schemeClr val="bg1">
                        <a:lumMod val="85000"/>
                      </a:schemeClr>
                    </a:solidFill>
                    <a:latin typeface="微软雅黑" pitchFamily="34" charset="-122"/>
                    <a:ea typeface="微软雅黑" pitchFamily="34" charset="-122"/>
                  </a:rPr>
                  <a:t>5.</a:t>
                </a:r>
                <a:r>
                  <a:rPr lang="zh-CN" altLang="en-US" sz="1600" dirty="0" smtClean="0">
                    <a:solidFill>
                      <a:schemeClr val="bg1">
                        <a:lumMod val="85000"/>
                      </a:schemeClr>
                    </a:solidFill>
                    <a:latin typeface="微软雅黑" pitchFamily="34" charset="-122"/>
                    <a:ea typeface="微软雅黑" pitchFamily="34" charset="-122"/>
                  </a:rPr>
                  <a:t>具有强大的消息推送功能，实现订单发出与订单接收同步，实现即时订餐功能</a:t>
                </a:r>
                <a:endParaRPr lang="zh-CN" altLang="en-US" sz="1600" dirty="0">
                  <a:solidFill>
                    <a:schemeClr val="bg1">
                      <a:lumMod val="85000"/>
                    </a:schemeClr>
                  </a:solidFill>
                  <a:latin typeface="微软雅黑" pitchFamily="34" charset="-122"/>
                  <a:ea typeface="微软雅黑" pitchFamily="34" charset="-122"/>
                </a:endParaRPr>
              </a:p>
            </p:txBody>
          </p:sp>
        </p:gr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588" y="1129308"/>
              <a:ext cx="32988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63784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TotalTime>
  <Words>2013</Words>
  <Application>Microsoft Office PowerPoint</Application>
  <PresentationFormat>全屏显示(16:10)</PresentationFormat>
  <Paragraphs>233</Paragraphs>
  <Slides>35</Slides>
  <Notes>1</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林之梦</dc:creator>
  <cp:keywords>产品文档</cp:keywords>
  <cp:lastModifiedBy>SDWM</cp:lastModifiedBy>
  <cp:revision>209</cp:revision>
  <dcterms:created xsi:type="dcterms:W3CDTF">2013-02-18T05:40:02Z</dcterms:created>
  <dcterms:modified xsi:type="dcterms:W3CDTF">2013-09-17T05:51:55Z</dcterms:modified>
  <cp:category>产品文档</cp:category>
</cp:coreProperties>
</file>